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50"/>
  </p:notesMasterIdLst>
  <p:sldIdLst>
    <p:sldId id="276" r:id="rId3"/>
    <p:sldId id="278" r:id="rId4"/>
    <p:sldId id="325" r:id="rId5"/>
    <p:sldId id="280" r:id="rId6"/>
    <p:sldId id="283" r:id="rId7"/>
    <p:sldId id="284" r:id="rId8"/>
    <p:sldId id="341" r:id="rId9"/>
    <p:sldId id="287" r:id="rId10"/>
    <p:sldId id="297" r:id="rId11"/>
    <p:sldId id="298" r:id="rId12"/>
    <p:sldId id="321" r:id="rId13"/>
    <p:sldId id="294" r:id="rId14"/>
    <p:sldId id="342" r:id="rId15"/>
    <p:sldId id="327" r:id="rId16"/>
    <p:sldId id="343" r:id="rId17"/>
    <p:sldId id="301" r:id="rId18"/>
    <p:sldId id="322" r:id="rId19"/>
    <p:sldId id="303" r:id="rId20"/>
    <p:sldId id="304" r:id="rId21"/>
    <p:sldId id="344" r:id="rId22"/>
    <p:sldId id="345" r:id="rId23"/>
    <p:sldId id="346" r:id="rId24"/>
    <p:sldId id="306" r:id="rId25"/>
    <p:sldId id="305" r:id="rId26"/>
    <p:sldId id="347" r:id="rId27"/>
    <p:sldId id="308" r:id="rId28"/>
    <p:sldId id="324" r:id="rId29"/>
    <p:sldId id="328" r:id="rId30"/>
    <p:sldId id="329" r:id="rId31"/>
    <p:sldId id="309" r:id="rId32"/>
    <p:sldId id="330" r:id="rId33"/>
    <p:sldId id="331" r:id="rId34"/>
    <p:sldId id="332" r:id="rId35"/>
    <p:sldId id="333" r:id="rId36"/>
    <p:sldId id="334" r:id="rId37"/>
    <p:sldId id="335" r:id="rId38"/>
    <p:sldId id="336" r:id="rId39"/>
    <p:sldId id="337" r:id="rId40"/>
    <p:sldId id="349" r:id="rId41"/>
    <p:sldId id="338" r:id="rId42"/>
    <p:sldId id="348" r:id="rId43"/>
    <p:sldId id="310" r:id="rId44"/>
    <p:sldId id="350" r:id="rId45"/>
    <p:sldId id="311" r:id="rId46"/>
    <p:sldId id="351" r:id="rId47"/>
    <p:sldId id="339" r:id="rId48"/>
    <p:sldId id="29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44" autoAdjust="0"/>
    <p:restoredTop sz="94660"/>
  </p:normalViewPr>
  <p:slideViewPr>
    <p:cSldViewPr snapToGrid="0">
      <p:cViewPr varScale="1">
        <p:scale>
          <a:sx n="149" d="100"/>
          <a:sy n="149" d="100"/>
        </p:scale>
        <p:origin x="1616"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39EFC-0060-43E8-82A0-C33A335BC8AD}" type="datetimeFigureOut">
              <a:rPr lang="en-US" smtClean="0"/>
              <a:t>5/11/21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D0447-71D7-4893-A974-21433C55BEDF}" type="slidenum">
              <a:rPr lang="en-US" smtClean="0"/>
              <a:t>‹#›</a:t>
            </a:fld>
            <a:endParaRPr lang="en-US" dirty="0"/>
          </a:p>
        </p:txBody>
      </p:sp>
    </p:spTree>
    <p:extLst>
      <p:ext uri="{BB962C8B-B14F-4D97-AF65-F5344CB8AC3E}">
        <p14:creationId xmlns:p14="http://schemas.microsoft.com/office/powerpoint/2010/main" val="262249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54214"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6" y="354015"/>
            <a:ext cx="5087226" cy="449996"/>
          </a:xfrm>
          <a:prstGeom prst="rect">
            <a:avLst/>
          </a:prstGeom>
          <a:noFill/>
          <a:ln w="9525">
            <a:noFill/>
            <a:miter lim="800000"/>
            <a:headEnd/>
            <a:tailEnd/>
          </a:ln>
          <a:effectLst/>
        </p:spPr>
        <p:txBody>
          <a:bodyPr wrap="none" lIns="68453" tIns="34227" rIns="68453" bIns="34227">
            <a:spAutoFit/>
          </a:bodyPr>
          <a:lstStyle/>
          <a:p>
            <a:pPr defTabSz="685806" eaLnBrk="1" hangingPunct="1">
              <a:defRPr/>
            </a:pPr>
            <a:r>
              <a:rPr lang="en-US" sz="2475" b="1" dirty="0">
                <a:solidFill>
                  <a:srgbClr val="000066"/>
                </a:solidFill>
                <a:effectLst>
                  <a:outerShdw blurRad="38100" dist="38100" dir="2700000" algn="tl">
                    <a:srgbClr val="C0C0C0"/>
                  </a:outerShdw>
                </a:effectLst>
                <a:latin typeface="Arial" charset="0"/>
                <a:cs typeface="+mn-cs"/>
              </a:rPr>
              <a:t>Air Force Institute of Technology</a:t>
            </a:r>
            <a:endParaRPr lang="en-US" sz="2475"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4080423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1"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1638942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35311890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954213"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eaLnBrk="1" hangingPunct="1">
              <a:defRPr/>
            </a:pPr>
            <a:r>
              <a:rPr lang="en-US" sz="3300" b="1" dirty="0">
                <a:solidFill>
                  <a:srgbClr val="000066"/>
                </a:solidFill>
                <a:effectLst>
                  <a:outerShdw blurRad="38100" dist="38100" dir="2700000" algn="tl">
                    <a:srgbClr val="C0C0C0"/>
                  </a:outerShdw>
                </a:effectLst>
                <a:latin typeface="Arial" charset="0"/>
                <a:cs typeface="+mn-cs"/>
              </a:rPr>
              <a:t>Air Force Institute of Technology</a:t>
            </a:r>
            <a:endParaRPr lang="en-US" sz="3300"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969364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2787072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120378986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9" y="6489702"/>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sp>
        <p:nvSpPr>
          <p:cNvPr id="1028" name="Rectangle 4"/>
          <p:cNvSpPr>
            <a:spLocks noChangeArrowheads="1"/>
          </p:cNvSpPr>
          <p:nvPr/>
        </p:nvSpPr>
        <p:spPr bwMode="auto">
          <a:xfrm flipV="1">
            <a:off x="7107239"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29" name="Text Box 5"/>
          <p:cNvSpPr txBox="1">
            <a:spLocks noChangeArrowheads="1"/>
          </p:cNvSpPr>
          <p:nvPr/>
        </p:nvSpPr>
        <p:spPr bwMode="auto">
          <a:xfrm>
            <a:off x="1844675" y="6386514"/>
            <a:ext cx="3953659" cy="20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236" tIns="31120" rIns="62236" bIns="31120">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5"/>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1"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1" y="6589715"/>
            <a:ext cx="1612129" cy="2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669" tIns="30841" rIns="61669" bIns="3084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Aim High…Fly - Fight - Win</a:t>
            </a:r>
            <a:endParaRPr lang="en-US" altLang="en-US" sz="9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2"/>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003565" cy="21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477" tIns="31239" rIns="62477" bIns="31239">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975"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7"/>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545640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hf hdr="0" ftr="0" dt="0"/>
  <p:txStyles>
    <p:titleStyle>
      <a:lvl1pPr algn="ctr" rtl="0" eaLnBrk="0" fontAlgn="base" hangingPunct="0">
        <a:spcBef>
          <a:spcPct val="0"/>
        </a:spcBef>
        <a:spcAft>
          <a:spcPct val="0"/>
        </a:spcAft>
        <a:defRPr sz="2700" b="1">
          <a:solidFill>
            <a:schemeClr val="folHlink"/>
          </a:solidFill>
          <a:latin typeface="+mj-lt"/>
          <a:ea typeface="+mj-ea"/>
          <a:cs typeface="+mj-cs"/>
        </a:defRPr>
      </a:lvl1pPr>
      <a:lvl2pPr algn="ctr" rtl="0" eaLnBrk="0" fontAlgn="base" hangingPunct="0">
        <a:spcBef>
          <a:spcPct val="0"/>
        </a:spcBef>
        <a:spcAft>
          <a:spcPct val="0"/>
        </a:spcAft>
        <a:defRPr sz="2700" b="1">
          <a:solidFill>
            <a:schemeClr val="folHlink"/>
          </a:solidFill>
          <a:latin typeface="Arial" charset="0"/>
        </a:defRPr>
      </a:lvl2pPr>
      <a:lvl3pPr algn="ctr" rtl="0" eaLnBrk="0" fontAlgn="base" hangingPunct="0">
        <a:spcBef>
          <a:spcPct val="0"/>
        </a:spcBef>
        <a:spcAft>
          <a:spcPct val="0"/>
        </a:spcAft>
        <a:defRPr sz="2700" b="1">
          <a:solidFill>
            <a:schemeClr val="folHlink"/>
          </a:solidFill>
          <a:latin typeface="Arial" charset="0"/>
        </a:defRPr>
      </a:lvl3pPr>
      <a:lvl4pPr algn="ctr" rtl="0" eaLnBrk="0" fontAlgn="base" hangingPunct="0">
        <a:spcBef>
          <a:spcPct val="0"/>
        </a:spcBef>
        <a:spcAft>
          <a:spcPct val="0"/>
        </a:spcAft>
        <a:defRPr sz="2700" b="1">
          <a:solidFill>
            <a:schemeClr val="folHlink"/>
          </a:solidFill>
          <a:latin typeface="Arial" charset="0"/>
        </a:defRPr>
      </a:lvl4pPr>
      <a:lvl5pPr algn="ctr" rtl="0" eaLnBrk="0" fontAlgn="base" hangingPunct="0">
        <a:spcBef>
          <a:spcPct val="0"/>
        </a:spcBef>
        <a:spcAft>
          <a:spcPct val="0"/>
        </a:spcAft>
        <a:defRPr sz="2700" b="1">
          <a:solidFill>
            <a:schemeClr val="folHlink"/>
          </a:solidFill>
          <a:latin typeface="Arial" charset="0"/>
        </a:defRPr>
      </a:lvl5pPr>
      <a:lvl6pPr marL="341454" algn="ctr" rtl="0" fontAlgn="base">
        <a:spcBef>
          <a:spcPct val="0"/>
        </a:spcBef>
        <a:spcAft>
          <a:spcPct val="0"/>
        </a:spcAft>
        <a:defRPr sz="2700" b="1">
          <a:solidFill>
            <a:schemeClr val="folHlink"/>
          </a:solidFill>
          <a:latin typeface="Arial" charset="0"/>
        </a:defRPr>
      </a:lvl6pPr>
      <a:lvl7pPr marL="682908" algn="ctr" rtl="0" fontAlgn="base">
        <a:spcBef>
          <a:spcPct val="0"/>
        </a:spcBef>
        <a:spcAft>
          <a:spcPct val="0"/>
        </a:spcAft>
        <a:defRPr sz="2700" b="1">
          <a:solidFill>
            <a:schemeClr val="folHlink"/>
          </a:solidFill>
          <a:latin typeface="Arial" charset="0"/>
        </a:defRPr>
      </a:lvl7pPr>
      <a:lvl8pPr marL="1024364" algn="ctr" rtl="0" fontAlgn="base">
        <a:spcBef>
          <a:spcPct val="0"/>
        </a:spcBef>
        <a:spcAft>
          <a:spcPct val="0"/>
        </a:spcAft>
        <a:defRPr sz="2700" b="1">
          <a:solidFill>
            <a:schemeClr val="folHlink"/>
          </a:solidFill>
          <a:latin typeface="Arial" charset="0"/>
        </a:defRPr>
      </a:lvl8pPr>
      <a:lvl9pPr marL="1365818" algn="ctr" rtl="0" fontAlgn="base">
        <a:spcBef>
          <a:spcPct val="0"/>
        </a:spcBef>
        <a:spcAft>
          <a:spcPct val="0"/>
        </a:spcAft>
        <a:defRPr sz="2700" b="1">
          <a:solidFill>
            <a:schemeClr val="folHlink"/>
          </a:solidFill>
          <a:latin typeface="Arial" charset="0"/>
        </a:defRPr>
      </a:lvl9pPr>
    </p:titleStyle>
    <p:bodyStyle>
      <a:lvl1pPr marL="248841" indent="-248841" algn="l" rtl="0" eaLnBrk="0" fontAlgn="base" hangingPunct="0">
        <a:spcBef>
          <a:spcPct val="20000"/>
        </a:spcBef>
        <a:spcAft>
          <a:spcPct val="0"/>
        </a:spcAft>
        <a:buChar char="•"/>
        <a:defRPr sz="1800">
          <a:solidFill>
            <a:schemeClr val="tx1"/>
          </a:solidFill>
          <a:latin typeface="+mn-lt"/>
          <a:ea typeface="+mn-ea"/>
          <a:cs typeface="+mn-cs"/>
        </a:defRPr>
      </a:lvl1pPr>
      <a:lvl2pPr marL="547688" indent="-205979" algn="l" rtl="0" eaLnBrk="0" fontAlgn="base" hangingPunct="0">
        <a:spcBef>
          <a:spcPct val="20000"/>
        </a:spcBef>
        <a:spcAft>
          <a:spcPct val="0"/>
        </a:spcAft>
        <a:buChar char="•"/>
        <a:defRPr sz="1650">
          <a:solidFill>
            <a:schemeClr val="tx1"/>
          </a:solidFill>
          <a:latin typeface="+mn-lt"/>
        </a:defRPr>
      </a:lvl2pPr>
      <a:lvl3pPr marL="847725" indent="-163116" algn="l" rtl="0" eaLnBrk="0" fontAlgn="base" hangingPunct="0">
        <a:spcBef>
          <a:spcPct val="20000"/>
        </a:spcBef>
        <a:spcAft>
          <a:spcPct val="0"/>
        </a:spcAft>
        <a:buChar char="•"/>
        <a:defRPr>
          <a:solidFill>
            <a:schemeClr val="tx1"/>
          </a:solidFill>
          <a:latin typeface="+mn-lt"/>
        </a:defRPr>
      </a:lvl3pPr>
      <a:lvl4pPr marL="1189435" indent="-163116" algn="l" rtl="0" eaLnBrk="0" fontAlgn="base" hangingPunct="0">
        <a:spcBef>
          <a:spcPct val="20000"/>
        </a:spcBef>
        <a:spcAft>
          <a:spcPct val="0"/>
        </a:spcAft>
        <a:defRPr>
          <a:solidFill>
            <a:schemeClr val="tx1"/>
          </a:solidFill>
          <a:latin typeface="+mn-lt"/>
        </a:defRPr>
      </a:lvl4pPr>
      <a:lvl5pPr marL="1531144" indent="-163116" algn="l" rtl="0" eaLnBrk="0" fontAlgn="base" hangingPunct="0">
        <a:spcBef>
          <a:spcPct val="20000"/>
        </a:spcBef>
        <a:spcAft>
          <a:spcPct val="0"/>
        </a:spcAft>
        <a:buChar char="»"/>
        <a:defRPr>
          <a:solidFill>
            <a:schemeClr val="tx1"/>
          </a:solidFill>
          <a:latin typeface="+mn-lt"/>
        </a:defRPr>
      </a:lvl5pPr>
      <a:lvl6pPr marL="1877999" indent="-170728" algn="l" rtl="0" fontAlgn="base">
        <a:spcBef>
          <a:spcPct val="20000"/>
        </a:spcBef>
        <a:spcAft>
          <a:spcPct val="0"/>
        </a:spcAft>
        <a:buChar char="»"/>
        <a:defRPr>
          <a:solidFill>
            <a:schemeClr val="tx1"/>
          </a:solidFill>
          <a:latin typeface="+mn-lt"/>
        </a:defRPr>
      </a:lvl6pPr>
      <a:lvl7pPr marL="2219451" indent="-170728" algn="l" rtl="0" fontAlgn="base">
        <a:spcBef>
          <a:spcPct val="20000"/>
        </a:spcBef>
        <a:spcAft>
          <a:spcPct val="0"/>
        </a:spcAft>
        <a:buChar char="»"/>
        <a:defRPr>
          <a:solidFill>
            <a:schemeClr val="tx1"/>
          </a:solidFill>
          <a:latin typeface="+mn-lt"/>
        </a:defRPr>
      </a:lvl7pPr>
      <a:lvl8pPr marL="2560905" indent="-170728" algn="l" rtl="0" fontAlgn="base">
        <a:spcBef>
          <a:spcPct val="20000"/>
        </a:spcBef>
        <a:spcAft>
          <a:spcPct val="0"/>
        </a:spcAft>
        <a:buChar char="»"/>
        <a:defRPr>
          <a:solidFill>
            <a:schemeClr val="tx1"/>
          </a:solidFill>
          <a:latin typeface="+mn-lt"/>
        </a:defRPr>
      </a:lvl8pPr>
      <a:lvl9pPr marL="2902356" indent="-170728" algn="l" rtl="0" fontAlgn="base">
        <a:spcBef>
          <a:spcPct val="20000"/>
        </a:spcBef>
        <a:spcAft>
          <a:spcPct val="0"/>
        </a:spcAft>
        <a:buChar char="»"/>
        <a:defRPr>
          <a:solidFill>
            <a:schemeClr val="tx1"/>
          </a:solidFill>
          <a:latin typeface="+mn-lt"/>
        </a:defRPr>
      </a:lvl9pPr>
    </p:bodyStyle>
    <p:otherStyle>
      <a:defPPr>
        <a:defRPr lang="en-US"/>
      </a:defPPr>
      <a:lvl1pPr marL="0" algn="l" defTabSz="682908" rtl="0" eaLnBrk="1" latinLnBrk="0" hangingPunct="1">
        <a:defRPr sz="1350" kern="1200">
          <a:solidFill>
            <a:schemeClr val="tx1"/>
          </a:solidFill>
          <a:latin typeface="+mn-lt"/>
          <a:ea typeface="+mn-ea"/>
          <a:cs typeface="+mn-cs"/>
        </a:defRPr>
      </a:lvl1pPr>
      <a:lvl2pPr marL="341454" algn="l" defTabSz="682908" rtl="0" eaLnBrk="1" latinLnBrk="0" hangingPunct="1">
        <a:defRPr sz="1350" kern="1200">
          <a:solidFill>
            <a:schemeClr val="tx1"/>
          </a:solidFill>
          <a:latin typeface="+mn-lt"/>
          <a:ea typeface="+mn-ea"/>
          <a:cs typeface="+mn-cs"/>
        </a:defRPr>
      </a:lvl2pPr>
      <a:lvl3pPr marL="682908" algn="l" defTabSz="682908" rtl="0" eaLnBrk="1" latinLnBrk="0" hangingPunct="1">
        <a:defRPr sz="1350" kern="1200">
          <a:solidFill>
            <a:schemeClr val="tx1"/>
          </a:solidFill>
          <a:latin typeface="+mn-lt"/>
          <a:ea typeface="+mn-ea"/>
          <a:cs typeface="+mn-cs"/>
        </a:defRPr>
      </a:lvl3pPr>
      <a:lvl4pPr marL="1024364" algn="l" defTabSz="682908" rtl="0" eaLnBrk="1" latinLnBrk="0" hangingPunct="1">
        <a:defRPr sz="1350" kern="1200">
          <a:solidFill>
            <a:schemeClr val="tx1"/>
          </a:solidFill>
          <a:latin typeface="+mn-lt"/>
          <a:ea typeface="+mn-ea"/>
          <a:cs typeface="+mn-cs"/>
        </a:defRPr>
      </a:lvl4pPr>
      <a:lvl5pPr marL="1365818" algn="l" defTabSz="682908" rtl="0" eaLnBrk="1" latinLnBrk="0" hangingPunct="1">
        <a:defRPr sz="1350" kern="1200">
          <a:solidFill>
            <a:schemeClr val="tx1"/>
          </a:solidFill>
          <a:latin typeface="+mn-lt"/>
          <a:ea typeface="+mn-ea"/>
          <a:cs typeface="+mn-cs"/>
        </a:defRPr>
      </a:lvl5pPr>
      <a:lvl6pPr marL="1707268" algn="l" defTabSz="682908" rtl="0" eaLnBrk="1" latinLnBrk="0" hangingPunct="1">
        <a:defRPr sz="1350" kern="1200">
          <a:solidFill>
            <a:schemeClr val="tx1"/>
          </a:solidFill>
          <a:latin typeface="+mn-lt"/>
          <a:ea typeface="+mn-ea"/>
          <a:cs typeface="+mn-cs"/>
        </a:defRPr>
      </a:lvl6pPr>
      <a:lvl7pPr marL="2048725" algn="l" defTabSz="682908" rtl="0" eaLnBrk="1" latinLnBrk="0" hangingPunct="1">
        <a:defRPr sz="1350" kern="1200">
          <a:solidFill>
            <a:schemeClr val="tx1"/>
          </a:solidFill>
          <a:latin typeface="+mn-lt"/>
          <a:ea typeface="+mn-ea"/>
          <a:cs typeface="+mn-cs"/>
        </a:defRPr>
      </a:lvl7pPr>
      <a:lvl8pPr marL="2390179" algn="l" defTabSz="682908" rtl="0" eaLnBrk="1" latinLnBrk="0" hangingPunct="1">
        <a:defRPr sz="1350" kern="1200">
          <a:solidFill>
            <a:schemeClr val="tx1"/>
          </a:solidFill>
          <a:latin typeface="+mn-lt"/>
          <a:ea typeface="+mn-ea"/>
          <a:cs typeface="+mn-cs"/>
        </a:defRPr>
      </a:lvl8pPr>
      <a:lvl9pPr marL="2731635" algn="l" defTabSz="68290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sp>
        <p:nvSpPr>
          <p:cNvPr id="1028" name="Rectangle 4"/>
          <p:cNvSpPr>
            <a:spLocks noChangeArrowheads="1"/>
          </p:cNvSpPr>
          <p:nvPr/>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29" name="Text Box 5"/>
          <p:cNvSpPr txBox="1">
            <a:spLocks noChangeArrowheads="1"/>
          </p:cNvSpPr>
          <p:nvPr/>
        </p:nvSpPr>
        <p:spPr bwMode="auto">
          <a:xfrm>
            <a:off x="1844675" y="6386513"/>
            <a:ext cx="5270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81" tIns="41493" rIns="82981" bIns="41493">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3"/>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0"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0" y="6589713"/>
            <a:ext cx="215582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25" tIns="41121" rIns="82225" bIns="4112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Aim High…Fly - Fight - Win</a:t>
            </a:r>
            <a:endParaRPr lang="en-US" altLang="en-US" sz="12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0"/>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9766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302" tIns="41652" rIns="83302" bIns="41652">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300"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237053311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538CDA76-2EAE-4998-BBB2-A2E8EF49B82C}"/>
              </a:ext>
            </a:extLst>
          </p:cNvPr>
          <p:cNvSpPr>
            <a:spLocks noChangeArrowheads="1"/>
          </p:cNvSpPr>
          <p:nvPr/>
        </p:nvSpPr>
        <p:spPr bwMode="auto">
          <a:xfrm>
            <a:off x="3163640" y="1073425"/>
            <a:ext cx="6019800" cy="3350623"/>
          </a:xfrm>
          <a:prstGeom prst="rect">
            <a:avLst/>
          </a:prstGeom>
          <a:noFill/>
          <a:ln w="9525">
            <a:noFill/>
            <a:miter lim="800000"/>
            <a:headEnd/>
            <a:tailEnd/>
          </a:ln>
          <a:effectLst/>
        </p:spPr>
        <p:txBody>
          <a:bodyPr lIns="91271" tIns="45636" rIns="91271" bIns="45636" anchor="ctr"/>
          <a:lstStyle/>
          <a:p>
            <a:pPr marL="0" marR="0" lvl="0" indent="0" algn="ctr" defTabSz="914408" rtl="0" eaLnBrk="1" fontAlgn="base" latinLnBrk="0" hangingPunct="1">
              <a:lnSpc>
                <a:spcPct val="120000"/>
              </a:lnSpc>
              <a:spcBef>
                <a:spcPct val="0"/>
              </a:spcBef>
              <a:spcAft>
                <a:spcPct val="0"/>
              </a:spcAft>
              <a:buClrTx/>
              <a:buSzTx/>
              <a:buFontTx/>
              <a:buNone/>
              <a:tabLst/>
              <a:defRPr/>
            </a:pPr>
            <a:r>
              <a:rPr kumimoji="0" lang="en-US" sz="36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charset="0"/>
                <a:ea typeface="+mn-ea"/>
                <a:cs typeface="Arial" panose="020B0604020202020204" pitchFamily="34" charset="0"/>
              </a:rPr>
              <a:t>One Dimensional Study of </a:t>
            </a:r>
            <a:r>
              <a:rPr kumimoji="0" lang="en-US" sz="3600" b="1" i="1" u="none" strike="noStrike" kern="1200" cap="none" spc="0" normalizeH="0" baseline="0" noProof="0" dirty="0" err="1">
                <a:ln>
                  <a:noFill/>
                </a:ln>
                <a:solidFill>
                  <a:srgbClr val="000066"/>
                </a:solidFill>
                <a:effectLst>
                  <a:outerShdw blurRad="38100" dist="38100" dir="2700000" algn="tl">
                    <a:srgbClr val="C0C0C0"/>
                  </a:outerShdw>
                </a:effectLst>
                <a:uLnTx/>
                <a:uFillTx/>
                <a:latin typeface="Arial" charset="0"/>
                <a:ea typeface="+mn-ea"/>
                <a:cs typeface="Arial" panose="020B0604020202020204" pitchFamily="34" charset="0"/>
              </a:rPr>
              <a:t>Magnetoplasmadynamic</a:t>
            </a:r>
            <a:r>
              <a:rPr kumimoji="0" lang="en-US" sz="36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charset="0"/>
                <a:ea typeface="+mn-ea"/>
                <a:cs typeface="Arial" panose="020B0604020202020204" pitchFamily="34" charset="0"/>
              </a:rPr>
              <a:t> Thrusters for a Potential New Class of Heavy Ion Drivers for PJMIF</a:t>
            </a:r>
            <a:endParaRPr kumimoji="0" lang="en-US" sz="2000" b="0" i="1" u="none" strike="noStrike" kern="1200" cap="none" spc="0" normalizeH="0" baseline="0" noProof="0" dirty="0">
              <a:ln>
                <a:noFill/>
              </a:ln>
              <a:solidFill>
                <a:srgbClr val="000066"/>
              </a:solidFill>
              <a:effectLst/>
              <a:uLnTx/>
              <a:uFillTx/>
              <a:latin typeface="Arial" charset="0"/>
              <a:ea typeface="+mn-ea"/>
              <a:cs typeface="Arial" panose="020B0604020202020204" pitchFamily="34" charset="0"/>
            </a:endParaRPr>
          </a:p>
        </p:txBody>
      </p:sp>
      <p:sp>
        <p:nvSpPr>
          <p:cNvPr id="5" name="Text Box 9">
            <a:extLst>
              <a:ext uri="{FF2B5EF4-FFF2-40B4-BE49-F238E27FC236}">
                <a16:creationId xmlns:a16="http://schemas.microsoft.com/office/drawing/2014/main" id="{734106D7-06EC-4411-87FF-1758A9316944}"/>
              </a:ext>
            </a:extLst>
          </p:cNvPr>
          <p:cNvSpPr txBox="1">
            <a:spLocks noChangeArrowheads="1"/>
          </p:cNvSpPr>
          <p:nvPr/>
        </p:nvSpPr>
        <p:spPr bwMode="auto">
          <a:xfrm>
            <a:off x="3519930" y="4617192"/>
            <a:ext cx="6061075" cy="15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271" tIns="45636" rIns="91271" bIns="45636"/>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8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Patrick M. Brown</a:t>
            </a:r>
          </a:p>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alt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14 May 2021</a:t>
            </a:r>
          </a:p>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en-US" sz="1400" i="1" dirty="0">
                <a:solidFill>
                  <a:srgbClr val="000066"/>
                </a:solidFill>
              </a:rPr>
              <a:t>Thesis Defense</a:t>
            </a:r>
            <a:endPar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298051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Applied Field MPD’s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43692" y="1447799"/>
                <a:ext cx="8728168" cy="4855029"/>
              </a:xfrm>
            </p:spPr>
            <p:txBody>
              <a:bodyPr/>
              <a:lstStyle/>
              <a:p>
                <a:pPr>
                  <a:defRPr/>
                </a:pPr>
                <a:r>
                  <a:rPr lang="en-US" dirty="0"/>
                  <a:t>Assume that there exists a constant solenoidal magnetic field in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a:t> direction: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oMath>
                </a14:m>
                <a:r>
                  <a:rPr lang="en-US" dirty="0"/>
                  <a:t>.</a:t>
                </a:r>
              </a:p>
              <a:p>
                <a:pPr>
                  <a:defRPr/>
                </a:pPr>
                <a:endParaRPr lang="en-US" dirty="0"/>
              </a:p>
              <a:p>
                <a:pPr>
                  <a:defRPr/>
                </a:pPr>
                <a:r>
                  <a:rPr lang="en-US" dirty="0"/>
                  <a:t>When combined with the induced magnetic field from the applied current density, an azimuthal force is exerted onto the plasma: </a:t>
                </a:r>
              </a:p>
              <a:p>
                <a:pPr marL="0" indent="0" algn="ctr">
                  <a:buNone/>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r>
                        <a:rPr lang="en-US" b="0" i="1" smtClean="0">
                          <a:latin typeface="Cambria Math" panose="02040503050406030204" pitchFamily="18" charset="0"/>
                        </a:rPr>
                        <m:t>𝐽</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oMath>
                  </m:oMathPara>
                </a14:m>
                <a:endParaRPr lang="en-US" dirty="0"/>
              </a:p>
              <a:p>
                <a:pPr marL="0" indent="0" algn="ctr">
                  <a:buNone/>
                  <a:defRPr/>
                </a:pPr>
                <a:endParaRPr lang="en-US" dirty="0"/>
              </a:p>
              <a:p>
                <a:pPr>
                  <a:defRPr/>
                </a:pPr>
                <a:r>
                  <a:rPr lang="en-US" dirty="0"/>
                  <a:t>This force causes a swirling motion in the plasma. </a:t>
                </a:r>
              </a:p>
              <a:p>
                <a:pPr>
                  <a:defRPr/>
                </a:pPr>
                <a:endParaRPr lang="en-US" dirty="0"/>
              </a:p>
              <a:p>
                <a:pPr>
                  <a:defRP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43692" y="1447799"/>
                <a:ext cx="8728168" cy="4855029"/>
              </a:xfrm>
              <a:blipFill>
                <a:blip r:embed="rId2"/>
                <a:stretch>
                  <a:fillRect l="-1017" t="-1042"/>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id="{422BC374-E703-4D5B-8288-22DADC40E057}"/>
              </a:ext>
            </a:extLst>
          </p:cNvPr>
          <p:cNvSpPr txBox="1">
            <a:spLocks/>
          </p:cNvSpPr>
          <p:nvPr/>
        </p:nvSpPr>
        <p:spPr>
          <a:xfrm>
            <a:off x="167644" y="4498043"/>
            <a:ext cx="8704216" cy="180478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lvl="1">
              <a:defRPr/>
            </a:pPr>
            <a:endParaRPr lang="en-US" kern="0" dirty="0"/>
          </a:p>
        </p:txBody>
      </p:sp>
    </p:spTree>
    <p:extLst>
      <p:ext uri="{BB962C8B-B14F-4D97-AF65-F5344CB8AC3E}">
        <p14:creationId xmlns:p14="http://schemas.microsoft.com/office/powerpoint/2010/main" val="385334941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B6D4-DB06-471A-A6E0-C15F0325ACE0}"/>
              </a:ext>
            </a:extLst>
          </p:cNvPr>
          <p:cNvSpPr>
            <a:spLocks noGrp="1"/>
          </p:cNvSpPr>
          <p:nvPr>
            <p:ph type="title"/>
          </p:nvPr>
        </p:nvSpPr>
        <p:spPr/>
        <p:txBody>
          <a:bodyPr/>
          <a:lstStyle/>
          <a:p>
            <a:r>
              <a:rPr lang="en-US" dirty="0"/>
              <a:t>Swirling Motion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5B4BD9-4DBE-406E-8566-EBB38EA90EE6}"/>
                  </a:ext>
                </a:extLst>
              </p:cNvPr>
              <p:cNvSpPr>
                <a:spLocks noGrp="1"/>
              </p:cNvSpPr>
              <p:nvPr>
                <p:ph idx="1"/>
              </p:nvPr>
            </p:nvSpPr>
            <p:spPr>
              <a:xfrm>
                <a:off x="381000" y="1447799"/>
                <a:ext cx="8643730" cy="4664765"/>
              </a:xfrm>
            </p:spPr>
            <p:txBody>
              <a:bodyPr/>
              <a:lstStyle/>
              <a:p>
                <a:r>
                  <a:rPr lang="en-US" dirty="0"/>
                  <a:t>Torque generated by the azimuthal force is given by:</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𝑚</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𝑟</m:t>
                              </m:r>
                            </m:e>
                          </m:acc>
                        </m:e>
                        <m:sup>
                          <m:r>
                            <a:rPr lang="en-US" b="0" i="1" smtClean="0">
                              <a:latin typeface="Cambria Math" panose="02040503050406030204" pitchFamily="18" charset="0"/>
                            </a:rPr>
                            <m:t>2</m:t>
                          </m:r>
                        </m:sup>
                      </m:sSup>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𝜔</m:t>
                          </m:r>
                        </m:num>
                        <m:den>
                          <m:r>
                            <a:rPr lang="en-US" b="0" i="1" smtClean="0">
                              <a:latin typeface="Cambria Math" panose="02040503050406030204" pitchFamily="18" charset="0"/>
                              <a:ea typeface="Cambria Math" panose="02040503050406030204" pitchFamily="18" charset="0"/>
                            </a:rPr>
                            <m:t>𝜏</m:t>
                          </m:r>
                        </m:den>
                      </m:f>
                    </m:oMath>
                  </m:oMathPara>
                </a14:m>
                <a:endParaRPr lang="en-US" dirty="0"/>
              </a:p>
              <a:p>
                <a:r>
                  <a:rPr lang="en-US" dirty="0"/>
                  <a:t>The torque generates the swirling of the plasma in the MPD chamber characterized by the angular velocity (assuming the plasma rotates as a solid body):</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𝜔</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𝑧</m:t>
                              </m:r>
                            </m:sub>
                          </m:sSub>
                          <m:r>
                            <a:rPr lang="en-US" b="0" i="1" smtClean="0">
                              <a:latin typeface="Cambria Math" panose="02040503050406030204" pitchFamily="18" charset="0"/>
                              <a:ea typeface="Cambria Math" panose="02040503050406030204" pitchFamily="18" charset="0"/>
                            </a:rPr>
                            <m:t>𝐽</m:t>
                          </m:r>
                        </m:num>
                        <m:den>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𝑚</m:t>
                              </m:r>
                            </m:e>
                          </m:acc>
                        </m:den>
                      </m:f>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ln</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𝑎</m:t>
                                      </m:r>
                                    </m:sub>
                                  </m:sSub>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𝑐</m:t>
                                      </m:r>
                                    </m:sub>
                                  </m:sSub>
                                </m:den>
                              </m:f>
                            </m:e>
                          </m:d>
                        </m:e>
                      </m:func>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oMath>
                  </m:oMathPara>
                </a14:m>
                <a:endParaRPr lang="en-US" dirty="0"/>
              </a:p>
              <a:p>
                <a:r>
                  <a:rPr lang="en-US" dirty="0"/>
                  <a:t>This swirling motion can be transferred into axial energy by the invariance of the magnetic moment:</a:t>
                </a:r>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𝑣</m:t>
                              </m:r>
                            </m:e>
                            <m: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rPr>
                                <m:t>2</m:t>
                              </m:r>
                            </m:sup>
                          </m:sSubSup>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rPr>
                                <m:t>2</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2</m:t>
                              </m:r>
                            </m:sub>
                          </m:sSub>
                        </m:den>
                      </m:f>
                    </m:oMath>
                  </m:oMathPara>
                </a14:m>
                <a:endParaRPr lang="en-US" dirty="0"/>
              </a:p>
            </p:txBody>
          </p:sp>
        </mc:Choice>
        <mc:Fallback>
          <p:sp>
            <p:nvSpPr>
              <p:cNvPr id="3" name="Content Placeholder 2">
                <a:extLst>
                  <a:ext uri="{FF2B5EF4-FFF2-40B4-BE49-F238E27FC236}">
                    <a16:creationId xmlns:a16="http://schemas.microsoft.com/office/drawing/2014/main" id="{DF5B4BD9-4DBE-406E-8566-EBB38EA90EE6}"/>
                  </a:ext>
                </a:extLst>
              </p:cNvPr>
              <p:cNvSpPr>
                <a:spLocks noGrp="1" noRot="1" noChangeAspect="1" noMove="1" noResize="1" noEditPoints="1" noAdjustHandles="1" noChangeArrowheads="1" noChangeShapeType="1" noTextEdit="1"/>
              </p:cNvSpPr>
              <p:nvPr>
                <p:ph idx="1"/>
              </p:nvPr>
            </p:nvSpPr>
            <p:spPr>
              <a:xfrm>
                <a:off x="381000" y="1447799"/>
                <a:ext cx="8643730" cy="4664765"/>
              </a:xfrm>
              <a:blipFill>
                <a:blip r:embed="rId2"/>
                <a:stretch>
                  <a:fillRect l="-1028" t="-1084" r="-10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4C6847-AA31-451F-804B-B0DC077798CC}"/>
              </a:ext>
            </a:extLst>
          </p:cNvPr>
          <p:cNvSpPr>
            <a:spLocks noGrp="1"/>
          </p:cNvSpPr>
          <p:nvPr>
            <p:ph type="sldNum" sz="quarter" idx="10"/>
          </p:nvPr>
        </p:nvSpPr>
        <p:spPr/>
        <p:txBody>
          <a:bodyPr/>
          <a:lstStyle/>
          <a:p>
            <a:pPr>
              <a:defRPr/>
            </a:pPr>
            <a:fld id="{2F6FF85D-730B-4B12-8B88-D2AEBA354849}" type="slidenum">
              <a:rPr lang="en-US" altLang="en-US" smtClean="0"/>
              <a:pPr>
                <a:defRPr/>
              </a:pPr>
              <a:t>11</a:t>
            </a:fld>
            <a:endParaRPr lang="en-US" altLang="en-US" dirty="0"/>
          </a:p>
        </p:txBody>
      </p:sp>
    </p:spTree>
    <p:extLst>
      <p:ext uri="{BB962C8B-B14F-4D97-AF65-F5344CB8AC3E}">
        <p14:creationId xmlns:p14="http://schemas.microsoft.com/office/powerpoint/2010/main" val="370219111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Conductivity/Resistivity</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09015B5C-15C4-4D89-B048-48693D985EB1}"/>
                  </a:ext>
                </a:extLst>
              </p:cNvPr>
              <p:cNvSpPr>
                <a:spLocks noGrp="1"/>
              </p:cNvSpPr>
              <p:nvPr>
                <p:ph idx="1"/>
              </p:nvPr>
            </p:nvSpPr>
            <p:spPr>
              <a:xfrm>
                <a:off x="381000" y="1447799"/>
                <a:ext cx="8645434" cy="4694583"/>
              </a:xfrm>
            </p:spPr>
            <p:txBody>
              <a:bodyPr/>
              <a:lstStyle/>
              <a:p>
                <a:r>
                  <a:rPr lang="en-US" dirty="0"/>
                  <a:t>The effect of conductivity(</a:t>
                </a:r>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)/resistivity(</a:t>
                </a:r>
                <a14:m>
                  <m:oMath xmlns:m="http://schemas.openxmlformats.org/officeDocument/2006/math">
                    <m:r>
                      <a:rPr lang="en-US" i="1" smtClean="0">
                        <a:latin typeface="Cambria Math" panose="02040503050406030204" pitchFamily="18" charset="0"/>
                        <a:ea typeface="Cambria Math" panose="02040503050406030204" pitchFamily="18" charset="0"/>
                      </a:rPr>
                      <m:t>𝜂</m:t>
                    </m:r>
                  </m:oMath>
                </a14:m>
                <a:r>
                  <a:rPr lang="en-US" dirty="0"/>
                  <a:t>) on the plasma motion is characterized by the Generalized Ohm’s Law for scalar conductivity:</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 </m:t>
                      </m:r>
                      <m:r>
                        <a:rPr lang="el-GR"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i="1" smtClean="0">
                              <a:latin typeface="Cambria Math" panose="02040503050406030204" pitchFamily="18" charset="0"/>
                              <a:ea typeface="Cambria Math" panose="02040503050406030204" pitchFamily="18" charset="0"/>
                            </a:rPr>
                            <m:t>𝜎</m:t>
                          </m:r>
                        </m:den>
                      </m:f>
                    </m:oMath>
                  </m:oMathPara>
                </a14:m>
                <a:endParaRPr lang="en-US" dirty="0"/>
              </a:p>
              <a:p>
                <a:r>
                  <a:rPr lang="en-US" dirty="0"/>
                  <a:t>The Spitzer-Harm formulation is given by:</a:t>
                </a:r>
              </a:p>
              <a:p>
                <a:pPr marL="0" indent="0" algn="ctr">
                  <a:buNone/>
                </a:pPr>
                <a14:m>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=(1.53×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oMath>
                </a14:m>
                <a:r>
                  <a:rPr lang="en-US" dirty="0"/>
                  <a:t>)</a:t>
                </a:r>
                <a14:m>
                  <m:oMath xmlns:m="http://schemas.openxmlformats.org/officeDocument/2006/math">
                    <m:f>
                      <m:fPr>
                        <m:ctrlPr>
                          <a:rPr lang="en-US" i="1" dirty="0" smtClean="0">
                            <a:latin typeface="Cambria Math" panose="02040503050406030204" pitchFamily="18" charset="0"/>
                          </a:rPr>
                        </m:ctrlPr>
                      </m:fPr>
                      <m:num>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𝑇</m:t>
                            </m:r>
                          </m:e>
                          <m:sup>
                            <m:r>
                              <a:rPr lang="en-US" b="0" i="1" dirty="0" smtClean="0">
                                <a:latin typeface="Cambria Math" panose="02040503050406030204" pitchFamily="18" charset="0"/>
                              </a:rPr>
                              <m:t>3/2</m:t>
                            </m:r>
                          </m:sup>
                        </m:sSup>
                      </m:num>
                      <m:den>
                        <m:r>
                          <a:rPr lang="en-US" b="0" i="1" dirty="0" smtClean="0">
                            <a:latin typeface="Cambria Math" panose="02040503050406030204" pitchFamily="18" charset="0"/>
                          </a:rPr>
                          <m:t>𝑙𝑛</m:t>
                        </m:r>
                        <m:r>
                          <m:rPr>
                            <m:sty m:val="p"/>
                          </m:rPr>
                          <a:rPr lang="el-GR" b="0" i="1" dirty="0" smtClean="0">
                            <a:latin typeface="Cambria Math" panose="02040503050406030204" pitchFamily="18" charset="0"/>
                            <a:ea typeface="Cambria Math" panose="02040503050406030204" pitchFamily="18" charset="0"/>
                          </a:rPr>
                          <m:t>Λ</m:t>
                        </m:r>
                      </m:den>
                    </m:f>
                  </m:oMath>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𝑙𝑛</m:t>
                      </m:r>
                      <m:r>
                        <m:rPr>
                          <m:sty m:val="p"/>
                        </m:rPr>
                        <a:rPr lang="el-GR" b="0" i="1" smtClean="0">
                          <a:latin typeface="Cambria Math" panose="02040503050406030204" pitchFamily="18" charset="0"/>
                          <a:ea typeface="Cambria Math" panose="02040503050406030204" pitchFamily="18" charset="0"/>
                        </a:rPr>
                        <m:t>Λ</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ln</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12</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e>
                          </m:ra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𝑘</m:t>
                              </m:r>
                            </m:e>
                            <m:sub>
                              <m:r>
                                <a:rPr lang="en-US" b="0" i="1" smtClean="0">
                                  <a:latin typeface="Cambria Math" panose="02040503050406030204" pitchFamily="18" charset="0"/>
                                  <a:ea typeface="Cambria Math" panose="02040503050406030204" pitchFamily="18" charset="0"/>
                                </a:rPr>
                                <m:t>𝑏</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𝑇</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3/2</m:t>
                              </m:r>
                            </m:sup>
                          </m:s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3</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1/2</m:t>
                              </m:r>
                            </m:sup>
                          </m:sSup>
                        </m:den>
                      </m:f>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Content Placeholder 2">
                <a:extLst>
                  <a:ext uri="{FF2B5EF4-FFF2-40B4-BE49-F238E27FC236}">
                    <a16:creationId xmlns:a16="http://schemas.microsoft.com/office/drawing/2014/main" id="{09015B5C-15C4-4D89-B048-48693D985EB1}"/>
                  </a:ext>
                </a:extLst>
              </p:cNvPr>
              <p:cNvSpPr>
                <a:spLocks noGrp="1" noRot="1" noChangeAspect="1" noMove="1" noResize="1" noEditPoints="1" noAdjustHandles="1" noChangeArrowheads="1" noChangeShapeType="1" noTextEdit="1"/>
              </p:cNvSpPr>
              <p:nvPr>
                <p:ph idx="1"/>
              </p:nvPr>
            </p:nvSpPr>
            <p:spPr>
              <a:xfrm>
                <a:off x="381000" y="1447799"/>
                <a:ext cx="8645434" cy="4694583"/>
              </a:xfrm>
              <a:blipFill>
                <a:blip r:embed="rId2"/>
                <a:stretch>
                  <a:fillRect l="-1028" t="-1078" b="-1617"/>
                </a:stretch>
              </a:blipFill>
            </p:spPr>
            <p:txBody>
              <a:bodyPr/>
              <a:lstStyle/>
              <a:p>
                <a:r>
                  <a:rPr lang="en-US">
                    <a:noFill/>
                  </a:rPr>
                  <a:t> </a:t>
                </a:r>
              </a:p>
            </p:txBody>
          </p:sp>
        </mc:Fallback>
      </mc:AlternateContent>
    </p:spTree>
    <p:extLst>
      <p:ext uri="{BB962C8B-B14F-4D97-AF65-F5344CB8AC3E}">
        <p14:creationId xmlns:p14="http://schemas.microsoft.com/office/powerpoint/2010/main" val="342591548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3317-F9FC-6F45-9054-B64740E87232}"/>
              </a:ext>
            </a:extLst>
          </p:cNvPr>
          <p:cNvSpPr>
            <a:spLocks noGrp="1"/>
          </p:cNvSpPr>
          <p:nvPr>
            <p:ph type="title"/>
          </p:nvPr>
        </p:nvSpPr>
        <p:spPr/>
        <p:txBody>
          <a:bodyPr/>
          <a:lstStyle/>
          <a:p>
            <a:r>
              <a:rPr lang="en-US" dirty="0"/>
              <a:t>MHD Equations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434D94-882D-F94B-B4A9-97E5DD4341BF}"/>
                  </a:ext>
                </a:extLst>
              </p:cNvPr>
              <p:cNvSpPr>
                <a:spLocks noGrp="1"/>
              </p:cNvSpPr>
              <p:nvPr>
                <p:ph idx="1"/>
              </p:nvPr>
            </p:nvSpPr>
            <p:spPr>
              <a:xfrm>
                <a:off x="381000" y="1447799"/>
                <a:ext cx="8224838" cy="4730809"/>
              </a:xfrm>
            </p:spPr>
            <p:txBody>
              <a:bodyPr/>
              <a:lstStyle/>
              <a:p>
                <a:r>
                  <a:rPr lang="en-US" dirty="0"/>
                  <a:t>The most common form of the MHD equations describing plasma motion are:</a:t>
                </a:r>
              </a:p>
              <a:p>
                <a:pPr marL="0" indent="0" algn="ctr">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𝜕𝜌</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ea typeface="Cambria Math" panose="02040503050406030204" pitchFamily="18" charset="0"/>
                  </a:rPr>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en>
                      </m:f>
                      <m:d>
                        <m:dPr>
                          <m:ctrlPr>
                            <a:rPr lang="en-US" b="0" i="1" smtClean="0">
                              <a:latin typeface="Cambria Math" panose="02040503050406030204" pitchFamily="18" charset="0"/>
                              <a:ea typeface="Cambria Math" panose="02040503050406030204" pitchFamily="18" charset="0"/>
                            </a:rPr>
                          </m:ctrlPr>
                        </m:dPr>
                        <m:e>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𝑝</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0"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 </m:t>
                      </m:r>
                      <m:r>
                        <m:rPr>
                          <m:sty m:val="p"/>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𝜂</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e>
                      </m:d>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dirty="0"/>
              </a:p>
              <a:p>
                <a:r>
                  <a:rPr lang="en-US" dirty="0"/>
                  <a:t>For Ideal MHD: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 ∞</m:t>
                    </m:r>
                  </m:oMath>
                </a14:m>
                <a:endParaRPr lang="en-US" dirty="0"/>
              </a:p>
            </p:txBody>
          </p:sp>
        </mc:Choice>
        <mc:Fallback>
          <p:sp>
            <p:nvSpPr>
              <p:cNvPr id="3" name="Content Placeholder 2">
                <a:extLst>
                  <a:ext uri="{FF2B5EF4-FFF2-40B4-BE49-F238E27FC236}">
                    <a16:creationId xmlns:a16="http://schemas.microsoft.com/office/drawing/2014/main" id="{5F434D94-882D-F94B-B4A9-97E5DD4341BF}"/>
                  </a:ext>
                </a:extLst>
              </p:cNvPr>
              <p:cNvSpPr>
                <a:spLocks noGrp="1" noRot="1" noChangeAspect="1" noMove="1" noResize="1" noEditPoints="1" noAdjustHandles="1" noChangeArrowheads="1" noChangeShapeType="1" noTextEdit="1"/>
              </p:cNvSpPr>
              <p:nvPr>
                <p:ph idx="1"/>
              </p:nvPr>
            </p:nvSpPr>
            <p:spPr>
              <a:xfrm>
                <a:off x="381000" y="1447799"/>
                <a:ext cx="8224838" cy="4730809"/>
              </a:xfrm>
              <a:blipFill>
                <a:blip r:embed="rId2"/>
                <a:stretch>
                  <a:fillRect l="-1080" t="-1070" b="-10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42BFD5-D6CC-6D4D-B3BB-1703006A1B7A}"/>
              </a:ext>
            </a:extLst>
          </p:cNvPr>
          <p:cNvSpPr>
            <a:spLocks noGrp="1"/>
          </p:cNvSpPr>
          <p:nvPr>
            <p:ph type="sldNum" sz="quarter" idx="10"/>
          </p:nvPr>
        </p:nvSpPr>
        <p:spPr/>
        <p:txBody>
          <a:bodyPr/>
          <a:lstStyle/>
          <a:p>
            <a:pPr>
              <a:defRPr/>
            </a:pPr>
            <a:fld id="{2F6FF85D-730B-4B12-8B88-D2AEBA354849}" type="slidenum">
              <a:rPr lang="en-US" altLang="en-US" smtClean="0"/>
              <a:pPr>
                <a:defRPr/>
              </a:pPr>
              <a:t>13</a:t>
            </a:fld>
            <a:endParaRPr lang="en-US" altLang="en-US" dirty="0"/>
          </a:p>
        </p:txBody>
      </p:sp>
    </p:spTree>
    <p:extLst>
      <p:ext uri="{BB962C8B-B14F-4D97-AF65-F5344CB8AC3E}">
        <p14:creationId xmlns:p14="http://schemas.microsoft.com/office/powerpoint/2010/main" val="7074705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EDC3-B289-A44C-8493-5FF090EA1EEB}"/>
              </a:ext>
            </a:extLst>
          </p:cNvPr>
          <p:cNvSpPr>
            <a:spLocks noGrp="1"/>
          </p:cNvSpPr>
          <p:nvPr>
            <p:ph type="title"/>
          </p:nvPr>
        </p:nvSpPr>
        <p:spPr/>
        <p:txBody>
          <a:bodyPr/>
          <a:lstStyle/>
          <a:p>
            <a:r>
              <a:rPr lang="en-US" dirty="0"/>
              <a:t>Steady-State MHD Equations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CAED998-91D2-9F4A-86C4-86D4F8F3E184}"/>
                  </a:ext>
                </a:extLst>
              </p:cNvPr>
              <p:cNvSpPr>
                <a:spLocks noGrp="1"/>
              </p:cNvSpPr>
              <p:nvPr>
                <p:ph idx="1"/>
              </p:nvPr>
            </p:nvSpPr>
            <p:spPr>
              <a:xfrm>
                <a:off x="307181" y="1147555"/>
                <a:ext cx="8224838" cy="5226465"/>
              </a:xfrm>
            </p:spPr>
            <p:txBody>
              <a:bodyPr/>
              <a:lstStyle/>
              <a:p>
                <a:r>
                  <a:rPr lang="en-US" dirty="0"/>
                  <a:t>Using the ideal gas law: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𝜌</m:t>
                        </m:r>
                      </m:den>
                    </m:f>
                  </m:oMath>
                </a14:m>
                <a:r>
                  <a:rPr lang="en-US" dirty="0"/>
                  <a:t>, a new MHD equation is introduced:</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m:rPr>
                              <m:sty m:val="p"/>
                            </m:rPr>
                            <a:rPr lang="en-US" i="1" smtClean="0">
                              <a:latin typeface="Cambria Math" panose="02040503050406030204" pitchFamily="18" charset="0"/>
                              <a:ea typeface="Cambria Math" panose="02040503050406030204" pitchFamily="18" charset="0"/>
                            </a:rPr>
                            <m:t>∇</m:t>
                          </m:r>
                        </m:e>
                      </m:d>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oMath>
                  </m:oMathPara>
                </a14:m>
                <a:endParaRPr lang="en-US" dirty="0"/>
              </a:p>
              <a:p>
                <a:r>
                  <a:rPr lang="en-US" b="0" dirty="0">
                    <a:ea typeface="Cambria Math" panose="02040503050406030204" pitchFamily="18" charset="0"/>
                  </a:rPr>
                  <a:t>For 1D steady state simulation of a self-field MPD:</a:t>
                </a:r>
              </a:p>
              <a:p>
                <a:endParaRPr lang="en-US" b="0" dirty="0">
                  <a:ea typeface="Cambria Math" panose="02040503050406030204" pitchFamily="18" charset="0"/>
                </a:endParaRPr>
              </a:p>
              <a:p>
                <a:pPr marL="0" indent="0">
                  <a:buNone/>
                </a:pPr>
                <a:r>
                  <a:rPr lang="en-US" dirty="0">
                    <a:ea typeface="Cambria Math" panose="02040503050406030204" pitchFamily="18" charset="0"/>
                  </a:rPr>
                  <a:t>	1. 1D flow: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 </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2. Radial electric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3. Radial current density: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𝑗</m:t>
                        </m:r>
                      </m:e>
                      <m:sub>
                        <m:r>
                          <a:rPr lang="en-US" b="0" i="1" smtClean="0">
                            <a:latin typeface="Cambria Math" panose="02040503050406030204" pitchFamily="18" charset="0"/>
                            <a:ea typeface="Cambria Math" panose="02040503050406030204" pitchFamily="18" charset="0"/>
                          </a:rPr>
                          <m:t>𝑟</m:t>
                        </m:r>
                      </m:sub>
                    </m:sSub>
                  </m:oMath>
                </a14:m>
                <a:endParaRPr lang="en-US" b="0" dirty="0">
                  <a:ea typeface="Cambria Math" panose="02040503050406030204" pitchFamily="18" charset="0"/>
                </a:endParaRPr>
              </a:p>
              <a:p>
                <a:pPr marL="0" indent="0">
                  <a:buNone/>
                </a:pPr>
                <a:r>
                  <a:rPr lang="en-US" dirty="0">
                    <a:ea typeface="Cambria Math" panose="02040503050406030204" pitchFamily="18" charset="0"/>
                  </a:rPr>
                  <a:t>	4. Induced magnetic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𝜃</m:t>
                        </m:r>
                      </m:sub>
                    </m:sSub>
                  </m:oMath>
                </a14:m>
                <a:endParaRPr lang="en-US" b="0" dirty="0">
                  <a:ea typeface="Cambria Math" panose="02040503050406030204" pitchFamily="18" charset="0"/>
                </a:endParaRPr>
              </a:p>
              <a:p>
                <a:pPr marL="0" indent="0" algn="ctr">
                  <a:buNone/>
                </a:pPr>
                <a:endParaRPr lang="en-US" dirty="0"/>
              </a:p>
              <a:p>
                <a:pPr marL="0" indent="0" algn="ctr">
                  <a:buNone/>
                </a:pPr>
                <a:endParaRPr lang="en-US" dirty="0"/>
              </a:p>
            </p:txBody>
          </p:sp>
        </mc:Choice>
        <mc:Fallback>
          <p:sp>
            <p:nvSpPr>
              <p:cNvPr id="3" name="Content Placeholder 2">
                <a:extLst>
                  <a:ext uri="{FF2B5EF4-FFF2-40B4-BE49-F238E27FC236}">
                    <a16:creationId xmlns:a16="http://schemas.microsoft.com/office/drawing/2014/main" id="{ACAED998-91D2-9F4A-86C4-86D4F8F3E184}"/>
                  </a:ext>
                </a:extLst>
              </p:cNvPr>
              <p:cNvSpPr>
                <a:spLocks noGrp="1" noRot="1" noChangeAspect="1" noMove="1" noResize="1" noEditPoints="1" noAdjustHandles="1" noChangeArrowheads="1" noChangeShapeType="1" noTextEdit="1"/>
              </p:cNvSpPr>
              <p:nvPr>
                <p:ph idx="1"/>
              </p:nvPr>
            </p:nvSpPr>
            <p:spPr>
              <a:xfrm>
                <a:off x="307181" y="1147555"/>
                <a:ext cx="8224838" cy="5226465"/>
              </a:xfrm>
              <a:blipFill>
                <a:blip r:embed="rId2"/>
                <a:stretch>
                  <a:fillRect l="-1080" t="-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878706-7226-024E-8D75-F41C084C9E2A}"/>
              </a:ext>
            </a:extLst>
          </p:cNvPr>
          <p:cNvSpPr>
            <a:spLocks noGrp="1"/>
          </p:cNvSpPr>
          <p:nvPr>
            <p:ph type="sldNum" sz="quarter" idx="10"/>
          </p:nvPr>
        </p:nvSpPr>
        <p:spPr/>
        <p:txBody>
          <a:bodyPr/>
          <a:lstStyle/>
          <a:p>
            <a:pPr>
              <a:defRPr/>
            </a:pPr>
            <a:fld id="{2F6FF85D-730B-4B12-8B88-D2AEBA354849}" type="slidenum">
              <a:rPr lang="en-US" altLang="en-US" smtClean="0"/>
              <a:pPr>
                <a:defRPr/>
              </a:pPr>
              <a:t>14</a:t>
            </a:fld>
            <a:endParaRPr lang="en-US" altLang="en-US" dirty="0"/>
          </a:p>
        </p:txBody>
      </p:sp>
    </p:spTree>
    <p:extLst>
      <p:ext uri="{BB962C8B-B14F-4D97-AF65-F5344CB8AC3E}">
        <p14:creationId xmlns:p14="http://schemas.microsoft.com/office/powerpoint/2010/main" val="134177699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84492-91E6-8D4F-ACA1-6174FD3E4CF9}"/>
              </a:ext>
            </a:extLst>
          </p:cNvPr>
          <p:cNvSpPr>
            <a:spLocks noGrp="1"/>
          </p:cNvSpPr>
          <p:nvPr>
            <p:ph type="title"/>
          </p:nvPr>
        </p:nvSpPr>
        <p:spPr/>
        <p:txBody>
          <a:bodyPr/>
          <a:lstStyle/>
          <a:p>
            <a:r>
              <a:rPr lang="en-US" dirty="0"/>
              <a:t>Steady-State MHD Equations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BC2805-B65B-4643-BD22-097351240D6F}"/>
                  </a:ext>
                </a:extLst>
              </p:cNvPr>
              <p:cNvSpPr>
                <a:spLocks noGrp="1"/>
              </p:cNvSpPr>
              <p:nvPr>
                <p:ph idx="1"/>
              </p:nvPr>
            </p:nvSpPr>
            <p:spPr>
              <a:xfrm>
                <a:off x="398091" y="1122881"/>
                <a:ext cx="8224838" cy="5275813"/>
              </a:xfrm>
            </p:spPr>
            <p:txBody>
              <a:bodyPr/>
              <a:lstStyle/>
              <a:p>
                <a:r>
                  <a:rPr lang="en-US" dirty="0"/>
                  <a:t>For a steady state and 1D flow scenario, the MHD equations form a set of ODE’s:</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𝜌</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m:t>
                      </m:r>
                    </m:oMath>
                  </m:oMathPara>
                </a14:m>
                <a:endParaRPr lang="en-US" dirty="0">
                  <a:ea typeface="Cambria Math" panose="02040503050406030204" pitchFamily="18" charset="0"/>
                </a:endParaRPr>
              </a:p>
              <a:p>
                <a:pPr marL="0" indent="0" algn="ctr">
                  <a:buNone/>
                </a:pPr>
                <a:endParaRPr lang="en-US"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𝑑𝑝</m:t>
                          </m:r>
                        </m:num>
                        <m:den>
                          <m:r>
                            <a:rPr lang="en-US" i="1">
                              <a:latin typeface="Cambria Math" panose="02040503050406030204" pitchFamily="18" charset="0"/>
                              <a:ea typeface="Cambria Math" panose="02040503050406030204" pitchFamily="18" charset="0"/>
                            </a:rPr>
                            <m:t>𝑑𝑧</m:t>
                          </m:r>
                        </m:den>
                      </m:f>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𝑝</m:t>
                              </m:r>
                            </m:num>
                            <m:den>
                              <m:r>
                                <a:rPr lang="en-US" i="1">
                                  <a:latin typeface="Cambria Math" panose="02040503050406030204" pitchFamily="18" charset="0"/>
                                  <a:ea typeface="Cambria Math" panose="02040503050406030204" pitchFamily="18" charset="0"/>
                                </a:rPr>
                                <m:t>𝑢</m:t>
                              </m:r>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𝛾</m:t>
                              </m:r>
                            </m:den>
                          </m:f>
                          <m:r>
                            <a:rPr lang="en-US" i="1">
                              <a:latin typeface="Cambria Math" panose="02040503050406030204" pitchFamily="18" charset="0"/>
                              <a:ea typeface="Cambria Math" panose="02040503050406030204" pitchFamily="18" charset="0"/>
                            </a:rPr>
                            <m:t>𝐹</m:t>
                          </m:r>
                        </m:e>
                      </m:d>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𝑑𝑢</m:t>
                          </m:r>
                        </m:num>
                        <m:den>
                          <m:r>
                            <a:rPr lang="en-US" i="1">
                              <a:latin typeface="Cambria Math" panose="02040503050406030204" pitchFamily="18" charset="0"/>
                              <a:ea typeface="Cambria Math" panose="02040503050406030204" pitchFamily="18" charset="0"/>
                            </a:rPr>
                            <m:t>𝑑𝑧</m:t>
                          </m:r>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𝛾</m:t>
                          </m:r>
                        </m:den>
                      </m:f>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𝑗</m:t>
                          </m:r>
                        </m:e>
                        <m:sub>
                          <m:r>
                            <a:rPr lang="en-US" i="1">
                              <a:latin typeface="Cambria Math" panose="02040503050406030204" pitchFamily="18" charset="0"/>
                              <a:ea typeface="Cambria Math" panose="02040503050406030204" pitchFamily="18" charset="0"/>
                            </a:rPr>
                            <m:t>𝑟</m:t>
                          </m:r>
                        </m:sub>
                      </m:sSub>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𝑢</m:t>
                          </m:r>
                        </m:den>
                      </m:f>
                      <m:r>
                        <a:rPr lang="en-US" i="1">
                          <a:latin typeface="Cambria Math" panose="02040503050406030204" pitchFamily="18" charset="0"/>
                          <a:ea typeface="Cambria Math" panose="02040503050406030204" pitchFamily="18" charset="0"/>
                        </a:rPr>
                        <m:t>)</m:t>
                      </m:r>
                    </m:oMath>
                  </m:oMathPara>
                </a14:m>
                <a:endParaRPr lang="en-US" dirty="0">
                  <a:ea typeface="Cambria Math" panose="02040503050406030204" pitchFamily="18" charset="0"/>
                </a:endParaRPr>
              </a:p>
              <a:p>
                <a:pPr marL="0" indent="0" algn="ctr">
                  <a:buNone/>
                </a:pPr>
                <a:endParaRPr lang="en-US"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𝑑𝑢</m:t>
                          </m:r>
                        </m:num>
                        <m:den>
                          <m:r>
                            <a:rPr lang="en-US" i="1">
                              <a:latin typeface="Cambria Math" panose="02040503050406030204" pitchFamily="18" charset="0"/>
                              <a:ea typeface="Cambria Math" panose="02040503050406030204" pitchFamily="18" charset="0"/>
                            </a:rPr>
                            <m:t>𝑑𝑧</m:t>
                          </m:r>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𝑗</m:t>
                              </m:r>
                            </m:e>
                            <m:sub>
                              <m:r>
                                <a:rPr lang="en-US" i="1">
                                  <a:latin typeface="Cambria Math" panose="02040503050406030204" pitchFamily="18" charset="0"/>
                                  <a:ea typeface="Cambria Math" panose="02040503050406030204" pitchFamily="18" charset="0"/>
                                </a:rPr>
                                <m:t>𝑟</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𝐵</m:t>
                              </m:r>
                            </m:e>
                            <m:sub>
                              <m:r>
                                <a:rPr lang="en-US" i="1">
                                  <a:latin typeface="Cambria Math" panose="02040503050406030204" pitchFamily="18" charset="0"/>
                                  <a:ea typeface="Cambria Math" panose="02040503050406030204" pitchFamily="18" charset="0"/>
                                </a:rPr>
                                <m:t>𝜃</m:t>
                              </m:r>
                            </m:sub>
                          </m:sSub>
                          <m:r>
                            <a:rPr lang="en-US" i="1">
                              <a:latin typeface="Cambria Math" panose="02040503050406030204" pitchFamily="18" charset="0"/>
                              <a:ea typeface="Cambria Math" panose="02040503050406030204" pitchFamily="18" charset="0"/>
                            </a:rPr>
                            <m:t> −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𝛾</m:t>
                              </m:r>
                            </m:den>
                          </m:f>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𝑗</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𝑢</m:t>
                              </m:r>
                            </m:den>
                          </m:f>
                        </m:num>
                        <m:den>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[1 −(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𝑝</m:t>
                              </m:r>
                            </m:num>
                            <m:den>
                              <m:r>
                                <a:rPr lang="en-US" i="1">
                                  <a:latin typeface="Cambria Math" panose="02040503050406030204" pitchFamily="18" charset="0"/>
                                  <a:ea typeface="Cambria Math" panose="02040503050406030204" pitchFamily="18" charset="0"/>
                                </a:rPr>
                                <m:t>𝑢𝐹</m:t>
                              </m:r>
                            </m:den>
                          </m:f>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𝛾</m:t>
                              </m:r>
                            </m:den>
                          </m:f>
                          <m:r>
                            <a:rPr lang="en-US" i="1">
                              <a:latin typeface="Cambria Math" panose="02040503050406030204" pitchFamily="18" charset="0"/>
                              <a:ea typeface="Cambria Math" panose="02040503050406030204" pitchFamily="18" charset="0"/>
                            </a:rPr>
                            <m:t>)]</m:t>
                          </m:r>
                        </m:den>
                      </m:f>
                    </m:oMath>
                  </m:oMathPara>
                </a14:m>
                <a:endParaRPr lang="en-US" dirty="0"/>
              </a:p>
              <a:p>
                <a:r>
                  <a:rPr lang="en-US" dirty="0"/>
                  <a:t>These can be solved simultaneously by standard numerical methods.</a:t>
                </a:r>
              </a:p>
            </p:txBody>
          </p:sp>
        </mc:Choice>
        <mc:Fallback>
          <p:sp>
            <p:nvSpPr>
              <p:cNvPr id="3" name="Content Placeholder 2">
                <a:extLst>
                  <a:ext uri="{FF2B5EF4-FFF2-40B4-BE49-F238E27FC236}">
                    <a16:creationId xmlns:a16="http://schemas.microsoft.com/office/drawing/2014/main" id="{31BC2805-B65B-4643-BD22-097351240D6F}"/>
                  </a:ext>
                </a:extLst>
              </p:cNvPr>
              <p:cNvSpPr>
                <a:spLocks noGrp="1" noRot="1" noChangeAspect="1" noMove="1" noResize="1" noEditPoints="1" noAdjustHandles="1" noChangeArrowheads="1" noChangeShapeType="1" noTextEdit="1"/>
              </p:cNvSpPr>
              <p:nvPr>
                <p:ph idx="1"/>
              </p:nvPr>
            </p:nvSpPr>
            <p:spPr>
              <a:xfrm>
                <a:off x="398091" y="1122881"/>
                <a:ext cx="8224838" cy="5275813"/>
              </a:xfrm>
              <a:blipFill>
                <a:blip r:embed="rId2"/>
                <a:stretch>
                  <a:fillRect l="-1079" t="-959" b="-47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6E4DFA-45A9-1543-81E2-89DE4BD9A183}"/>
              </a:ext>
            </a:extLst>
          </p:cNvPr>
          <p:cNvSpPr>
            <a:spLocks noGrp="1"/>
          </p:cNvSpPr>
          <p:nvPr>
            <p:ph type="sldNum" sz="quarter" idx="10"/>
          </p:nvPr>
        </p:nvSpPr>
        <p:spPr/>
        <p:txBody>
          <a:bodyPr/>
          <a:lstStyle/>
          <a:p>
            <a:pPr>
              <a:defRPr/>
            </a:pPr>
            <a:fld id="{2F6FF85D-730B-4B12-8B88-D2AEBA354849}" type="slidenum">
              <a:rPr lang="en-US" altLang="en-US" smtClean="0"/>
              <a:pPr>
                <a:defRPr/>
              </a:pPr>
              <a:t>15</a:t>
            </a:fld>
            <a:endParaRPr lang="en-US" altLang="en-US" dirty="0"/>
          </a:p>
        </p:txBody>
      </p:sp>
    </p:spTree>
    <p:extLst>
      <p:ext uri="{BB962C8B-B14F-4D97-AF65-F5344CB8AC3E}">
        <p14:creationId xmlns:p14="http://schemas.microsoft.com/office/powerpoint/2010/main" val="1817522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Steady-State MHD Numerical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11426" y="1162145"/>
                <a:ext cx="8216348" cy="4934163"/>
              </a:xfrm>
            </p:spPr>
            <p:txBody>
              <a:bodyPr/>
              <a:lstStyle/>
              <a:p>
                <a:r>
                  <a:rPr lang="en-US" sz="1800" dirty="0"/>
                  <a:t>The fifth-order Runge-</a:t>
                </a:r>
                <a:r>
                  <a:rPr lang="en-US" sz="1800" dirty="0" err="1"/>
                  <a:t>Kutta</a:t>
                </a:r>
                <a:r>
                  <a:rPr lang="en-US" sz="1800" dirty="0"/>
                  <a:t> method is used to solve the set of ODE’s for the steady state model.</a:t>
                </a:r>
              </a:p>
              <a:p>
                <a:pPr marL="0" indent="0" algn="ctr">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h</m:t>
                          </m:r>
                        </m:e>
                      </m:d>
                      <m:r>
                        <a:rPr lang="en-US" sz="1800" b="0" i="1" smtClean="0">
                          <a:latin typeface="Cambria Math" panose="02040503050406030204" pitchFamily="18" charset="0"/>
                        </a:rPr>
                        <m:t>=</m:t>
                      </m:r>
                      <m:r>
                        <a:rPr lang="en-US" sz="1800" b="0" i="1" smtClean="0">
                          <a:latin typeface="Cambria Math" panose="02040503050406030204" pitchFamily="18" charset="0"/>
                        </a:rPr>
                        <m:t>𝑥</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16</m:t>
                          </m:r>
                        </m:num>
                        <m:den>
                          <m:r>
                            <a:rPr lang="en-US" sz="1800" b="0" i="1" smtClean="0">
                              <a:latin typeface="Cambria Math" panose="02040503050406030204" pitchFamily="18" charset="0"/>
                            </a:rPr>
                            <m:t>135</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6656</m:t>
                          </m:r>
                        </m:num>
                        <m:den>
                          <m:r>
                            <a:rPr lang="en-US" sz="1800" b="0" i="1" smtClean="0">
                              <a:latin typeface="Cambria Math" panose="02040503050406030204" pitchFamily="18" charset="0"/>
                            </a:rPr>
                            <m:t>12825</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28561</m:t>
                          </m:r>
                        </m:num>
                        <m:den>
                          <m:r>
                            <a:rPr lang="en-US" sz="1800" b="0" i="1" smtClean="0">
                              <a:latin typeface="Cambria Math" panose="02040503050406030204" pitchFamily="18" charset="0"/>
                            </a:rPr>
                            <m:t>56430</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 −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num>
                        <m:den>
                          <m:r>
                            <a:rPr lang="en-US" sz="1800" b="0" i="1" smtClean="0">
                              <a:latin typeface="Cambria Math" panose="02040503050406030204" pitchFamily="18" charset="0"/>
                            </a:rPr>
                            <m:t>50</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5</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m:t>
                          </m:r>
                        </m:num>
                        <m:den>
                          <m:r>
                            <a:rPr lang="en-US" sz="1800" b="0" i="1" smtClean="0">
                              <a:latin typeface="Cambria Math" panose="02040503050406030204" pitchFamily="18" charset="0"/>
                            </a:rPr>
                            <m:t>55</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6</m:t>
                          </m:r>
                        </m:sub>
                      </m:sSub>
                    </m:oMath>
                  </m:oMathPara>
                </a14:m>
                <a:endParaRPr lang="en-US" sz="1800" dirty="0"/>
              </a:p>
              <a:p>
                <a:pPr marL="0" indent="0" algn="ctr">
                  <a:buNone/>
                </a:pPr>
                <a:endParaRPr lang="en-US" sz="180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𝑥</m:t>
                          </m:r>
                        </m:e>
                      </m:d>
                    </m:oMath>
                  </m:oMathPara>
                </a14:m>
                <a:endParaRPr lang="en-US" sz="18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4</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m:oMathPara>
                </a14:m>
                <a:endParaRPr lang="en-US" sz="180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8</m:t>
                          </m:r>
                        </m:den>
                      </m:f>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m:t>
                          </m:r>
                        </m:num>
                        <m:den>
                          <m:r>
                            <a:rPr lang="en-US" sz="1800" b="0" i="1" smtClean="0">
                              <a:latin typeface="Cambria Math" panose="02040503050406030204" pitchFamily="18" charset="0"/>
                            </a:rPr>
                            <m:t>32</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9</m:t>
                          </m:r>
                        </m:num>
                        <m:den>
                          <m:r>
                            <a:rPr lang="en-US" sz="1800" b="0" i="1" smtClean="0">
                              <a:latin typeface="Cambria Math" panose="02040503050406030204" pitchFamily="18" charset="0"/>
                            </a:rPr>
                            <m:t>32</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oMath>
                  </m:oMathPara>
                </a14:m>
                <a:endParaRPr lang="en-US" sz="180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12</m:t>
                          </m:r>
                        </m:num>
                        <m:den>
                          <m:r>
                            <a:rPr lang="en-US" sz="1800" b="0" i="1" smtClean="0">
                              <a:latin typeface="Cambria Math" panose="02040503050406030204" pitchFamily="18" charset="0"/>
                            </a:rPr>
                            <m:t>13</m:t>
                          </m:r>
                        </m:den>
                      </m:f>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1932</m:t>
                          </m:r>
                        </m:num>
                        <m:den>
                          <m:r>
                            <a:rPr lang="en-US" sz="1800" b="0" i="1" smtClean="0">
                              <a:latin typeface="Cambria Math" panose="02040503050406030204" pitchFamily="18" charset="0"/>
                            </a:rPr>
                            <m:t>2197</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7200</m:t>
                          </m:r>
                        </m:num>
                        <m:den>
                          <m:r>
                            <a:rPr lang="en-US" sz="1800" b="0" i="1" smtClean="0">
                              <a:latin typeface="Cambria Math" panose="02040503050406030204" pitchFamily="18" charset="0"/>
                            </a:rPr>
                            <m:t>2197</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7296</m:t>
                          </m:r>
                        </m:num>
                        <m:den>
                          <m:r>
                            <a:rPr lang="en-US" sz="1800" b="0" i="1" smtClean="0">
                              <a:latin typeface="Cambria Math" panose="02040503050406030204" pitchFamily="18" charset="0"/>
                            </a:rPr>
                            <m:t>2197</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oMath>
                  </m:oMathPara>
                </a14:m>
                <a:endParaRPr lang="en-US" sz="180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5</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439</m:t>
                          </m:r>
                        </m:num>
                        <m:den>
                          <m:r>
                            <a:rPr lang="en-US" sz="1800" b="0" i="1" smtClean="0">
                              <a:latin typeface="Cambria Math" panose="02040503050406030204" pitchFamily="18" charset="0"/>
                            </a:rPr>
                            <m:t>216</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−8</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3680</m:t>
                          </m:r>
                        </m:num>
                        <m:den>
                          <m:r>
                            <a:rPr lang="en-US" sz="1800" b="0" i="1" smtClean="0">
                              <a:latin typeface="Cambria Math" panose="02040503050406030204" pitchFamily="18" charset="0"/>
                            </a:rPr>
                            <m:t>513</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845</m:t>
                          </m:r>
                        </m:num>
                        <m:den>
                          <m:r>
                            <a:rPr lang="en-US" sz="1800" b="0" i="1" smtClean="0">
                              <a:latin typeface="Cambria Math" panose="02040503050406030204" pitchFamily="18" charset="0"/>
                            </a:rPr>
                            <m:t>4104</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dirty="0"/>
              </a:p>
              <a:p>
                <a:pPr marL="0" indent="0" algn="ctr">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6</m:t>
                          </m:r>
                        </m:sub>
                      </m:sSub>
                      <m:r>
                        <a:rPr lang="en-US" sz="1800" b="0" i="1" smtClean="0">
                          <a:latin typeface="Cambria Math" panose="02040503050406030204" pitchFamily="18" charset="0"/>
                        </a:rPr>
                        <m:t>=</m:t>
                      </m:r>
                      <m:r>
                        <a:rPr lang="en-US" sz="1800" b="0" i="1" smtClean="0">
                          <a:latin typeface="Cambria Math" panose="02040503050406030204" pitchFamily="18" charset="0"/>
                        </a:rPr>
                        <m:t>h𝑓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den>
                      </m:f>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8</m:t>
                          </m:r>
                        </m:num>
                        <m:den>
                          <m:r>
                            <a:rPr lang="en-US" sz="1800" b="0" i="1" smtClean="0">
                              <a:latin typeface="Cambria Math" panose="02040503050406030204" pitchFamily="18" charset="0"/>
                            </a:rPr>
                            <m:t>27</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+2</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3544</m:t>
                          </m:r>
                        </m:num>
                        <m:den>
                          <m:r>
                            <a:rPr lang="en-US" sz="1800" b="0" i="1" smtClean="0">
                              <a:latin typeface="Cambria Math" panose="02040503050406030204" pitchFamily="18" charset="0"/>
                            </a:rPr>
                            <m:t>2565</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1859</m:t>
                          </m:r>
                        </m:num>
                        <m:den>
                          <m:r>
                            <a:rPr lang="en-US" sz="1800" b="0" i="1" smtClean="0">
                              <a:latin typeface="Cambria Math" panose="02040503050406030204" pitchFamily="18" charset="0"/>
                            </a:rPr>
                            <m:t>4104</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11</m:t>
                          </m:r>
                        </m:num>
                        <m:den>
                          <m:r>
                            <a:rPr lang="en-US" sz="1800" b="0" i="1" smtClean="0">
                              <a:latin typeface="Cambria Math" panose="02040503050406030204" pitchFamily="18" charset="0"/>
                            </a:rPr>
                            <m:t>50</m:t>
                          </m:r>
                        </m:den>
                      </m:f>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𝐾</m:t>
                          </m:r>
                        </m:e>
                        <m:sub>
                          <m:r>
                            <a:rPr lang="en-US" sz="1800" b="0" i="1" smtClean="0">
                              <a:latin typeface="Cambria Math" panose="02040503050406030204" pitchFamily="18" charset="0"/>
                            </a:rPr>
                            <m:t>5</m:t>
                          </m:r>
                        </m:sub>
                      </m:sSub>
                      <m:r>
                        <a:rPr lang="en-US" sz="1800" b="0" i="1" smtClean="0">
                          <a:latin typeface="Cambria Math" panose="02040503050406030204" pitchFamily="18" charset="0"/>
                        </a:rPr>
                        <m:t>)</m:t>
                      </m:r>
                    </m:oMath>
                  </m:oMathPara>
                </a14:m>
                <a:endParaRPr lang="en-US" sz="1800" dirty="0"/>
              </a:p>
              <a:p>
                <a:r>
                  <a:rPr lang="en-US" sz="1800" b="0" dirty="0"/>
                  <a:t>Where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a14:m>
                <a:r>
                  <a:rPr lang="en-US" sz="1800" dirty="0"/>
                  <a:t> represents the solution variable, </a:t>
                </a:r>
                <a14:m>
                  <m:oMath xmlns:m="http://schemas.openxmlformats.org/officeDocument/2006/math">
                    <m:r>
                      <a:rPr lang="en-US" sz="1800" b="0" i="1" smtClean="0">
                        <a:latin typeface="Cambria Math" panose="02040503050406030204" pitchFamily="18" charset="0"/>
                      </a:rPr>
                      <m:t>𝑓</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oMath>
                </a14:m>
                <a:r>
                  <a:rPr lang="en-US" sz="1800" dirty="0"/>
                  <a:t> represents the ODE which determines the solution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oMath>
                </a14:m>
                <a:r>
                  <a:rPr lang="en-US" sz="1800" dirty="0"/>
                  <a:t>, and </a:t>
                </a:r>
                <a14:m>
                  <m:oMath xmlns:m="http://schemas.openxmlformats.org/officeDocument/2006/math">
                    <m:r>
                      <a:rPr lang="en-US" sz="1800" b="0" i="1" smtClean="0">
                        <a:latin typeface="Cambria Math" panose="02040503050406030204" pitchFamily="18" charset="0"/>
                      </a:rPr>
                      <m:t>h</m:t>
                    </m:r>
                  </m:oMath>
                </a14:m>
                <a:r>
                  <a:rPr lang="en-US" sz="1800" dirty="0"/>
                  <a:t> is the step size.</a:t>
                </a:r>
              </a:p>
            </p:txBody>
          </p:sp>
        </mc:Choice>
        <mc:Fallback>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311426" y="1162145"/>
                <a:ext cx="8216348" cy="4934163"/>
              </a:xfrm>
              <a:blipFill>
                <a:blip r:embed="rId2"/>
                <a:stretch>
                  <a:fillRect l="-463" t="-513" r="-1235" b="-23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16</a:t>
            </a:fld>
            <a:endParaRPr lang="en-US" altLang="en-US" dirty="0"/>
          </a:p>
        </p:txBody>
      </p:sp>
    </p:spTree>
    <p:extLst>
      <p:ext uri="{BB962C8B-B14F-4D97-AF65-F5344CB8AC3E}">
        <p14:creationId xmlns:p14="http://schemas.microsoft.com/office/powerpoint/2010/main" val="385472698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B927-C7AE-4C8D-8CD2-4D62C144FC5B}"/>
              </a:ext>
            </a:extLst>
          </p:cNvPr>
          <p:cNvSpPr>
            <a:spLocks noGrp="1"/>
          </p:cNvSpPr>
          <p:nvPr>
            <p:ph type="title"/>
          </p:nvPr>
        </p:nvSpPr>
        <p:spPr>
          <a:xfrm>
            <a:off x="524854" y="8546"/>
            <a:ext cx="7772400" cy="1028700"/>
          </a:xfrm>
        </p:spPr>
        <p:txBody>
          <a:bodyPr/>
          <a:lstStyle/>
          <a:p>
            <a:r>
              <a:rPr lang="en-US" dirty="0"/>
              <a:t>Conservative,</a:t>
            </a:r>
            <a:br>
              <a:rPr lang="en-US" dirty="0"/>
            </a:br>
            <a:r>
              <a:rPr lang="en-US" dirty="0"/>
              <a:t>Ideal MHD Equations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E2F883D-07A1-4FF7-9C03-1B0CACA10FF1}"/>
                  </a:ext>
                </a:extLst>
              </p:cNvPr>
              <p:cNvSpPr>
                <a:spLocks noGrp="1"/>
              </p:cNvSpPr>
              <p:nvPr>
                <p:ph idx="1"/>
              </p:nvPr>
            </p:nvSpPr>
            <p:spPr>
              <a:xfrm>
                <a:off x="363908" y="1555414"/>
                <a:ext cx="8224838" cy="4114800"/>
              </a:xfrm>
            </p:spPr>
            <p:txBody>
              <a:bodyPr/>
              <a:lstStyle/>
              <a:p>
                <a:pPr marL="0" indent="0" algn="ctr">
                  <a:buNone/>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𝜕𝜌</m:t>
                          </m:r>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𝑡</m:t>
                          </m:r>
                        </m:den>
                      </m:f>
                      <m:r>
                        <a:rPr lang="en-US" sz="2800" i="1">
                          <a:latin typeface="Cambria Math" panose="02040503050406030204" pitchFamily="18" charset="0"/>
                        </a:rPr>
                        <m:t>+ </m:t>
                      </m:r>
                      <m:r>
                        <m:rPr>
                          <m:sty m:val="p"/>
                        </m:rP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m:rPr>
                          <m:nor/>
                        </m:rPr>
                        <a:rPr lang="en-US" sz="2800" dirty="0">
                          <a:ea typeface="Cambria Math" panose="02040503050406030204" pitchFamily="18" charset="0"/>
                        </a:rPr>
                        <m:t>(</m:t>
                      </m:r>
                      <m:r>
                        <a:rPr lang="en-US" sz="2800" i="1">
                          <a:latin typeface="Cambria Math" panose="02040503050406030204" pitchFamily="18" charset="0"/>
                          <a:ea typeface="Cambria Math" panose="02040503050406030204" pitchFamily="18" charset="0"/>
                        </a:rPr>
                        <m:t>𝜌</m:t>
                      </m:r>
                      <m:r>
                        <m:rPr>
                          <m:nor/>
                        </m:rPr>
                        <a:rPr lang="en-US" sz="2800" dirty="0">
                          <a:ea typeface="Cambria Math" panose="02040503050406030204" pitchFamily="18" charset="0"/>
                        </a:rPr>
                        <m:t> </m:t>
                      </m:r>
                      <m:acc>
                        <m:accPr>
                          <m:chr m:val="⃗"/>
                          <m:ctrlPr>
                            <a:rPr lang="en-US" sz="2800" i="1">
                              <a:latin typeface="Cambria Math" panose="02040503050406030204" pitchFamily="18" charset="0"/>
                              <a:ea typeface="Cambria Math" panose="02040503050406030204" pitchFamily="18" charset="0"/>
                            </a:rPr>
                          </m:ctrlPr>
                        </m:accPr>
                        <m:e>
                          <m:r>
                            <a:rPr lang="en-US" sz="2800" i="1">
                              <a:latin typeface="Cambria Math" panose="02040503050406030204" pitchFamily="18" charset="0"/>
                              <a:ea typeface="Cambria Math" panose="02040503050406030204" pitchFamily="18" charset="0"/>
                            </a:rPr>
                            <m:t>𝑢</m:t>
                          </m:r>
                        </m:e>
                      </m:acc>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)=0</m:t>
                      </m:r>
                    </m:oMath>
                  </m:oMathPara>
                </a14:m>
                <a:endParaRPr lang="en-US" sz="2800" dirty="0"/>
              </a:p>
              <a:p>
                <a:pPr marL="0" indent="0" algn="ctr">
                  <a:buNone/>
                </a:pPr>
                <a:endParaRPr lang="en-US" sz="2800" dirty="0"/>
              </a:p>
              <a:p>
                <a:pPr marL="0" indent="0" algn="ctr">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ea typeface="Cambria Math" panose="02040503050406030204" pitchFamily="18" charset="0"/>
                            </a:rPr>
                            <m:t>𝜕𝜌</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num>
                        <m:den>
                          <m:r>
                            <a:rPr lang="en-US" sz="260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𝑡</m:t>
                          </m:r>
                        </m:den>
                      </m:f>
                      <m:r>
                        <a:rPr lang="en-US" sz="2600" b="0" i="1" smtClean="0">
                          <a:latin typeface="Cambria Math" panose="02040503050406030204" pitchFamily="18" charset="0"/>
                        </a:rPr>
                        <m:t>+ </m:t>
                      </m:r>
                      <m:r>
                        <m:rPr>
                          <m:sty m:val="p"/>
                        </m:rP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𝜌</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Sub>
                          <m:acc>
                            <m:accPr>
                              <m:chr m:val="̂"/>
                              <m:ctrlPr>
                                <a:rPr lang="en-US" sz="2600" b="0" i="1" smtClean="0">
                                  <a:latin typeface="Cambria Math" panose="02040503050406030204" pitchFamily="18" charset="0"/>
                                  <a:ea typeface="Cambria Math" panose="02040503050406030204" pitchFamily="18" charset="0"/>
                                </a:rPr>
                              </m:ctrlPr>
                            </m:accPr>
                            <m:e>
                              <m:r>
                                <a:rPr lang="en-US" sz="2600" b="0" i="1" smtClean="0">
                                  <a:latin typeface="Cambria Math" panose="02040503050406030204" pitchFamily="18" charset="0"/>
                                  <a:ea typeface="Cambria Math" panose="02040503050406030204" pitchFamily="18" charset="0"/>
                                </a:rPr>
                                <m:t>𝐼</m:t>
                              </m:r>
                            </m:e>
                          </m:acc>
                          <m:r>
                            <a:rPr lang="en-US" sz="2600" b="0" i="1" smtClean="0">
                              <a:latin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sz="2600" b="0" i="1" smtClean="0">
                          <a:latin typeface="Cambria Math" panose="02040503050406030204" pitchFamily="18" charset="0"/>
                          <a:ea typeface="Cambria Math" panose="02040503050406030204" pitchFamily="18" charset="0"/>
                        </a:rPr>
                        <m:t>=0</m:t>
                      </m:r>
                    </m:oMath>
                  </m:oMathPara>
                </a14:m>
                <a:endParaRPr lang="en-US" sz="2600" dirty="0"/>
              </a:p>
              <a:p>
                <a:pPr marL="0" indent="0" algn="ctr">
                  <a:buNone/>
                </a:pPr>
                <a:endParaRPr lang="en-US" sz="2600" dirty="0"/>
              </a:p>
              <a:p>
                <a:pPr marL="0" indent="0" algn="ctr">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𝑒</m:t>
                          </m:r>
                        </m:num>
                        <m:den>
                          <m:r>
                            <a:rPr lang="en-US" sz="260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𝑡</m:t>
                          </m:r>
                        </m:den>
                      </m:f>
                      <m:r>
                        <a:rPr lang="en-US" sz="2600" b="0" i="1" smtClean="0">
                          <a:latin typeface="Cambria Math" panose="02040503050406030204" pitchFamily="18" charset="0"/>
                        </a:rPr>
                        <m:t>+ </m:t>
                      </m:r>
                      <m:r>
                        <m:rPr>
                          <m:sty m:val="p"/>
                        </m:rP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d>
                        <m:dPr>
                          <m:ctrlPr>
                            <a:rPr lang="en-US" sz="2600" b="0" i="1" smtClean="0">
                              <a:latin typeface="Cambria Math" panose="02040503050406030204" pitchFamily="18" charset="0"/>
                              <a:ea typeface="Cambria Math" panose="02040503050406030204" pitchFamily="18" charset="0"/>
                            </a:rPr>
                          </m:ctrlPr>
                        </m:dPr>
                        <m:e>
                          <m:d>
                            <m:dPr>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𝑒</m:t>
                              </m:r>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𝑝</m:t>
                                  </m:r>
                                </m:e>
                                <m:sub>
                                  <m:r>
                                    <a:rPr lang="en-US" sz="2600" b="0" i="1" smtClean="0">
                                      <a:latin typeface="Cambria Math" panose="02040503050406030204" pitchFamily="18" charset="0"/>
                                      <a:ea typeface="Cambria Math" panose="02040503050406030204" pitchFamily="18" charset="0"/>
                                    </a:rPr>
                                    <m:t>𝑇</m:t>
                                  </m:r>
                                </m:sub>
                              </m:sSub>
                            </m:e>
                          </m:d>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sz="2600" b="0" i="1" smtClean="0">
                          <a:latin typeface="Cambria Math" panose="02040503050406030204" pitchFamily="18" charset="0"/>
                          <a:ea typeface="Cambria Math" panose="02040503050406030204" pitchFamily="18" charset="0"/>
                        </a:rPr>
                        <m:t>=0</m:t>
                      </m:r>
                    </m:oMath>
                  </m:oMathPara>
                </a14:m>
                <a:endParaRPr lang="en-US" sz="2600" b="0" dirty="0">
                  <a:ea typeface="Cambria Math" panose="02040503050406030204" pitchFamily="18" charset="0"/>
                </a:endParaRPr>
              </a:p>
              <a:p>
                <a:pPr marL="0" indent="0" algn="ctr">
                  <a:buNone/>
                </a:pPr>
                <a:endParaRPr lang="en-US" sz="2600" dirty="0"/>
              </a:p>
              <a:p>
                <a:pPr marL="0" indent="0" algn="ctr">
                  <a:buNone/>
                </a:pPr>
                <a14:m>
                  <m:oMathPara xmlns:m="http://schemas.openxmlformats.org/officeDocument/2006/math">
                    <m:oMathParaPr>
                      <m:jc m:val="centerGroup"/>
                    </m:oMathParaPr>
                    <m:oMath xmlns:m="http://schemas.openxmlformats.org/officeDocument/2006/math">
                      <m:f>
                        <m:fPr>
                          <m:ctrlPr>
                            <a:rPr lang="en-US" sz="2600" i="1" smtClean="0">
                              <a:latin typeface="Cambria Math" panose="02040503050406030204" pitchFamily="18" charset="0"/>
                            </a:rPr>
                          </m:ctrlPr>
                        </m:fPr>
                        <m:num>
                          <m:r>
                            <a:rPr lang="en-US" sz="260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num>
                        <m:den>
                          <m:r>
                            <a:rPr lang="en-US" sz="260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𝑡</m:t>
                          </m:r>
                        </m:den>
                      </m:f>
                      <m:r>
                        <a:rPr lang="en-US" sz="2600" b="0" i="1" smtClean="0">
                          <a:latin typeface="Cambria Math" panose="02040503050406030204" pitchFamily="18" charset="0"/>
                        </a:rPr>
                        <m:t>+ </m:t>
                      </m:r>
                      <m:r>
                        <m:rPr>
                          <m:sty m:val="p"/>
                        </m:rP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m:t>
                      </m:r>
                      <m:d>
                        <m:dPr>
                          <m:ctrlPr>
                            <a:rPr lang="en-US" sz="2600"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r>
                        <a:rPr lang="en-US" sz="2600" b="0" i="1" smtClean="0">
                          <a:latin typeface="Cambria Math" panose="02040503050406030204" pitchFamily="18" charset="0"/>
                          <a:ea typeface="Cambria Math" panose="02040503050406030204" pitchFamily="18" charset="0"/>
                        </a:rPr>
                        <m:t>=0</m:t>
                      </m:r>
                    </m:oMath>
                  </m:oMathPara>
                </a14:m>
                <a:endParaRPr lang="en-US" sz="2600" dirty="0"/>
              </a:p>
            </p:txBody>
          </p:sp>
        </mc:Choice>
        <mc:Fallback>
          <p:sp>
            <p:nvSpPr>
              <p:cNvPr id="3" name="Content Placeholder 2">
                <a:extLst>
                  <a:ext uri="{FF2B5EF4-FFF2-40B4-BE49-F238E27FC236}">
                    <a16:creationId xmlns:a16="http://schemas.microsoft.com/office/drawing/2014/main" id="{EE2F883D-07A1-4FF7-9C03-1B0CACA10FF1}"/>
                  </a:ext>
                </a:extLst>
              </p:cNvPr>
              <p:cNvSpPr>
                <a:spLocks noGrp="1" noRot="1" noChangeAspect="1" noMove="1" noResize="1" noEditPoints="1" noAdjustHandles="1" noChangeArrowheads="1" noChangeShapeType="1" noTextEdit="1"/>
              </p:cNvSpPr>
              <p:nvPr>
                <p:ph idx="1"/>
              </p:nvPr>
            </p:nvSpPr>
            <p:spPr>
              <a:xfrm>
                <a:off x="363908" y="1555414"/>
                <a:ext cx="8224838" cy="4114800"/>
              </a:xfrm>
              <a:blipFill>
                <a:blip r:embed="rId2"/>
                <a:stretch>
                  <a:fillRect b="-156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DED73B-2406-449D-94B5-BE505F6B78C1}"/>
              </a:ext>
            </a:extLst>
          </p:cNvPr>
          <p:cNvSpPr>
            <a:spLocks noGrp="1"/>
          </p:cNvSpPr>
          <p:nvPr>
            <p:ph type="sldNum" sz="quarter" idx="10"/>
          </p:nvPr>
        </p:nvSpPr>
        <p:spPr/>
        <p:txBody>
          <a:bodyPr/>
          <a:lstStyle/>
          <a:p>
            <a:pPr>
              <a:defRPr/>
            </a:pPr>
            <a:fld id="{2F6FF85D-730B-4B12-8B88-D2AEBA354849}" type="slidenum">
              <a:rPr lang="en-US" altLang="en-US" smtClean="0"/>
              <a:pPr>
                <a:defRPr/>
              </a:pPr>
              <a:t>17</a:t>
            </a:fld>
            <a:endParaRPr lang="en-US" altLang="en-US" dirty="0"/>
          </a:p>
        </p:txBody>
      </p:sp>
      <p:sp>
        <p:nvSpPr>
          <p:cNvPr id="5" name="TextBox 4">
            <a:extLst>
              <a:ext uri="{FF2B5EF4-FFF2-40B4-BE49-F238E27FC236}">
                <a16:creationId xmlns:a16="http://schemas.microsoft.com/office/drawing/2014/main" id="{BAAF3C2C-A293-E045-9428-9B2B313AF5CE}"/>
              </a:ext>
            </a:extLst>
          </p:cNvPr>
          <p:cNvSpPr txBox="1"/>
          <p:nvPr/>
        </p:nvSpPr>
        <p:spPr>
          <a:xfrm>
            <a:off x="363908" y="1093749"/>
            <a:ext cx="822483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Conservative form of the MHD equations is given by:</a:t>
            </a:r>
          </a:p>
        </p:txBody>
      </p:sp>
    </p:spTree>
    <p:extLst>
      <p:ext uri="{BB962C8B-B14F-4D97-AF65-F5344CB8AC3E}">
        <p14:creationId xmlns:p14="http://schemas.microsoft.com/office/powerpoint/2010/main" val="173081019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a:xfrm>
            <a:off x="692427" y="0"/>
            <a:ext cx="7209183" cy="1013791"/>
          </a:xfrm>
        </p:spPr>
        <p:txBody>
          <a:bodyPr/>
          <a:lstStyle/>
          <a:p>
            <a:r>
              <a:rPr lang="en-US" dirty="0"/>
              <a:t>Numerically Solving Conservative MHD Equations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02623" y="1454330"/>
            <a:ext cx="5000897" cy="4776651"/>
          </a:xfrm>
        </p:spPr>
        <p:txBody>
          <a:bodyPr/>
          <a:lstStyle/>
          <a:p>
            <a:pPr lvl="1"/>
            <a:endParaRPr lang="en-US" dirty="0"/>
          </a:p>
          <a:p>
            <a:endParaRPr lang="en-US"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18</a:t>
            </a:fld>
            <a:endParaRPr lang="en-US"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5D60CB2-5CAA-5B4B-B57F-DD0B65D30303}"/>
                  </a:ext>
                </a:extLst>
              </p:cNvPr>
              <p:cNvSpPr txBox="1"/>
              <p:nvPr/>
            </p:nvSpPr>
            <p:spPr>
              <a:xfrm>
                <a:off x="302623" y="1239140"/>
                <a:ext cx="8538754" cy="6127960"/>
              </a:xfrm>
              <a:prstGeom prst="rect">
                <a:avLst/>
              </a:prstGeom>
              <a:noFill/>
            </p:spPr>
            <p:txBody>
              <a:bodyPr wrap="square" rtlCol="0">
                <a:spAutoFit/>
              </a:bodyPr>
              <a:lstStyle/>
              <a:p>
                <a:pPr marL="285750" indent="-285750">
                  <a:buFont typeface="Arial" panose="020B0604020202020204" pitchFamily="34" charset="0"/>
                  <a:buChar char="•"/>
                </a:pPr>
                <a:r>
                  <a:rPr lang="en-US" dirty="0"/>
                  <a:t>Main purpose of numerically solving the conservative MHD equations is to create a flux conserving scheme.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 us assume that we have a 1D problem with the conserved quantities represented by </a:t>
                </a:r>
                <a14:m>
                  <m:oMath xmlns:m="http://schemas.openxmlformats.org/officeDocument/2006/math">
                    <m:r>
                      <a:rPr lang="en-US" b="0" i="1" smtClean="0">
                        <a:latin typeface="Cambria Math" panose="02040503050406030204" pitchFamily="18" charset="0"/>
                      </a:rPr>
                      <m:t>𝑞</m:t>
                    </m:r>
                  </m:oMath>
                </a14:m>
                <a:r>
                  <a:rPr lang="en-US" dirty="0"/>
                  <a:t> and fluxes represented by </a:t>
                </a:r>
                <a14:m>
                  <m:oMath xmlns:m="http://schemas.openxmlformats.org/officeDocument/2006/math">
                    <m:r>
                      <a:rPr lang="en-US" b="0" i="1" smtClean="0">
                        <a:latin typeface="Cambria Math" panose="02040503050406030204" pitchFamily="18" charset="0"/>
                      </a:rPr>
                      <m:t>𝑓</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Conserved quantities are evaluated at cell centers: spatial point </a:t>
                </a:r>
                <a14:m>
                  <m:oMath xmlns:m="http://schemas.openxmlformats.org/officeDocument/2006/math">
                    <m:r>
                      <a:rPr lang="en-US" b="0" i="1" smtClean="0">
                        <a:latin typeface="Cambria Math" panose="02040503050406030204" pitchFamily="18" charset="0"/>
                      </a:rPr>
                      <m:t>𝑖</m:t>
                    </m:r>
                  </m:oMath>
                </a14:m>
                <a:r>
                  <a:rPr lang="en-US" dirty="0"/>
                  <a:t> and time point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Fluxes are evaluated at cell interfaces: spatial point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and time point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flux conserving scheme is then given in discrete notation:</a:t>
                </a:r>
              </a:p>
              <a:p>
                <a:pPr marL="285750" indent="-285750">
                  <a:buFont typeface="Arial" panose="020B0604020202020204" pitchFamily="34" charset="0"/>
                  <a:buChar char="•"/>
                </a:pPr>
                <a:endParaRPr lang="en-US" dirty="0"/>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m:t>
                      </m:r>
                    </m:oMath>
                  </m:oMathPara>
                </a14:m>
                <a:endParaRPr lang="en-US" dirty="0"/>
              </a:p>
              <a:p>
                <a:pPr algn="ctr"/>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t> = spatial step 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dirty="0"/>
                  <a:t> = time step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5" name="TextBox 4">
                <a:extLst>
                  <a:ext uri="{FF2B5EF4-FFF2-40B4-BE49-F238E27FC236}">
                    <a16:creationId xmlns:a16="http://schemas.microsoft.com/office/drawing/2014/main" id="{F5D60CB2-5CAA-5B4B-B57F-DD0B65D30303}"/>
                  </a:ext>
                </a:extLst>
              </p:cNvPr>
              <p:cNvSpPr txBox="1">
                <a:spLocks noRot="1" noChangeAspect="1" noMove="1" noResize="1" noEditPoints="1" noAdjustHandles="1" noChangeArrowheads="1" noChangeShapeType="1" noTextEdit="1"/>
              </p:cNvSpPr>
              <p:nvPr/>
            </p:nvSpPr>
            <p:spPr>
              <a:xfrm>
                <a:off x="302623" y="1239140"/>
                <a:ext cx="8538754" cy="6127960"/>
              </a:xfrm>
              <a:prstGeom prst="rect">
                <a:avLst/>
              </a:prstGeom>
              <a:blipFill>
                <a:blip r:embed="rId2"/>
                <a:stretch>
                  <a:fillRect l="-595" t="-413" r="-1339"/>
                </a:stretch>
              </a:blipFill>
            </p:spPr>
            <p:txBody>
              <a:bodyPr/>
              <a:lstStyle/>
              <a:p>
                <a:r>
                  <a:rPr lang="en-US">
                    <a:noFill/>
                  </a:rPr>
                  <a:t> </a:t>
                </a:r>
              </a:p>
            </p:txBody>
          </p:sp>
        </mc:Fallback>
      </mc:AlternateContent>
    </p:spTree>
    <p:extLst>
      <p:ext uri="{BB962C8B-B14F-4D97-AF65-F5344CB8AC3E}">
        <p14:creationId xmlns:p14="http://schemas.microsoft.com/office/powerpoint/2010/main" val="20222100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MUSCL Schemes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171826" y="1028700"/>
            <a:ext cx="8800348" cy="4887686"/>
          </a:xfrm>
        </p:spPr>
        <p:txBody>
          <a:bodyPr/>
          <a:lstStyle/>
          <a:p>
            <a:pPr marL="514350" indent="-457200"/>
            <a:r>
              <a:rPr lang="en-US" dirty="0"/>
              <a:t>Since each of the conserved variables is calculated at the cell centers, it is necessary to interpolate their values to the cell edges for calculation of the fluxes.</a:t>
            </a:r>
          </a:p>
          <a:p>
            <a:pPr marL="514350" indent="-457200"/>
            <a:endParaRPr lang="en-US" dirty="0"/>
          </a:p>
          <a:p>
            <a:pPr marL="514350" indent="-457200"/>
            <a:r>
              <a:rPr lang="en-US" dirty="0"/>
              <a:t>One method of accomplishing this is to assume a piecewise linear model.</a:t>
            </a:r>
          </a:p>
          <a:p>
            <a:pPr marL="514350" indent="-457200"/>
            <a:endParaRPr lang="en-US" dirty="0"/>
          </a:p>
          <a:p>
            <a:pPr marL="514350" indent="-457200"/>
            <a:r>
              <a:rPr lang="en-US" dirty="0"/>
              <a:t>Create a sub-grid model where each cell has its own linear or higher order interpolation from the cell center to the cell edges.</a:t>
            </a:r>
          </a:p>
          <a:p>
            <a:pPr marL="514350" indent="-457200"/>
            <a:endParaRPr lang="en-US" dirty="0"/>
          </a:p>
          <a:p>
            <a:pPr marL="514350" indent="-457200"/>
            <a:r>
              <a:rPr lang="en-US" dirty="0"/>
              <a:t>This is called a Monotonic Upwind-centered Scheme for Conservation Laws (MUSCL).</a:t>
            </a:r>
          </a:p>
          <a:p>
            <a:pPr marL="514350" indent="-457200"/>
            <a:endParaRPr lang="en-US" dirty="0"/>
          </a:p>
          <a:p>
            <a:pPr marL="514350" indent="-457200"/>
            <a:endParaRPr lang="en-US"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19</a:t>
            </a:fld>
            <a:endParaRPr lang="en-US" altLang="en-US" dirty="0"/>
          </a:p>
        </p:txBody>
      </p:sp>
    </p:spTree>
    <p:extLst>
      <p:ext uri="{BB962C8B-B14F-4D97-AF65-F5344CB8AC3E}">
        <p14:creationId xmlns:p14="http://schemas.microsoft.com/office/powerpoint/2010/main" val="4207521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sz="2000" dirty="0"/>
              <a:t>Research Goals </a:t>
            </a:r>
          </a:p>
          <a:p>
            <a:r>
              <a:rPr lang="en-US" sz="2000" dirty="0"/>
              <a:t>PJMIF Process</a:t>
            </a:r>
          </a:p>
          <a:p>
            <a:r>
              <a:rPr lang="en-US" sz="2000" dirty="0"/>
              <a:t>MPD Thruster Theory</a:t>
            </a:r>
          </a:p>
          <a:p>
            <a:r>
              <a:rPr lang="en-US" sz="2000" dirty="0"/>
              <a:t>Steady State and Conservative MHD Equations</a:t>
            </a:r>
          </a:p>
          <a:p>
            <a:r>
              <a:rPr lang="en-US" sz="2000" dirty="0"/>
              <a:t>Numerically Solving MHD Equations</a:t>
            </a:r>
          </a:p>
          <a:p>
            <a:r>
              <a:rPr lang="en-US" sz="2000" dirty="0"/>
              <a:t>Steady-State Results</a:t>
            </a:r>
          </a:p>
          <a:p>
            <a:r>
              <a:rPr lang="en-US" sz="2000" dirty="0"/>
              <a:t>Time-Dependent Results</a:t>
            </a:r>
          </a:p>
          <a:p>
            <a:r>
              <a:rPr lang="en-US" sz="2000" dirty="0"/>
              <a:t>Conclusions</a:t>
            </a:r>
          </a:p>
          <a:p>
            <a:r>
              <a:rPr lang="en-US" sz="2000" dirty="0"/>
              <a:t>Future Work</a:t>
            </a:r>
          </a:p>
          <a:p>
            <a:pPr marL="455612" lvl="1" indent="0">
              <a:buNone/>
            </a:pPr>
            <a:endParaRPr lang="en-US" sz="1600" dirty="0"/>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295900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0927-0D0A-1D4A-8331-606CE88B9F85}"/>
              </a:ext>
            </a:extLst>
          </p:cNvPr>
          <p:cNvSpPr>
            <a:spLocks noGrp="1"/>
          </p:cNvSpPr>
          <p:nvPr>
            <p:ph type="title"/>
          </p:nvPr>
        </p:nvSpPr>
        <p:spPr/>
        <p:txBody>
          <a:bodyPr/>
          <a:lstStyle/>
          <a:p>
            <a:r>
              <a:rPr lang="en-US" dirty="0" err="1"/>
              <a:t>Minmod</a:t>
            </a:r>
            <a:r>
              <a:rPr lang="en-US" dirty="0"/>
              <a:t> Limiter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246750-1BC3-8848-B17D-D97DF3F87AAB}"/>
                  </a:ext>
                </a:extLst>
              </p:cNvPr>
              <p:cNvSpPr>
                <a:spLocks noGrp="1"/>
              </p:cNvSpPr>
              <p:nvPr>
                <p:ph idx="1"/>
              </p:nvPr>
            </p:nvSpPr>
            <p:spPr>
              <a:xfrm>
                <a:off x="381000" y="1097422"/>
                <a:ext cx="8224838" cy="4114800"/>
              </a:xfrm>
            </p:spPr>
            <p:txBody>
              <a:bodyPr/>
              <a:lstStyle/>
              <a:p>
                <a:r>
                  <a:rPr lang="en-US" dirty="0"/>
                  <a:t>One MUSCL scheme commonly used are slope limiters to interpolate the conserved or primitive variables.</a:t>
                </a:r>
              </a:p>
              <a:p>
                <a:r>
                  <a:rPr lang="en-US" dirty="0"/>
                  <a:t>One such limiter is that of the </a:t>
                </a:r>
                <a:r>
                  <a:rPr lang="en-US" dirty="0" err="1"/>
                  <a:t>minmod</a:t>
                </a:r>
                <a:r>
                  <a:rPr lang="en-US" dirty="0"/>
                  <a:t> limiter.</a:t>
                </a:r>
              </a:p>
              <a:p>
                <a:r>
                  <a:rPr lang="en-US" dirty="0"/>
                  <a:t>The </a:t>
                </a:r>
                <a:r>
                  <a:rPr lang="en-US" dirty="0" err="1"/>
                  <a:t>minmod</a:t>
                </a:r>
                <a:r>
                  <a:rPr lang="en-US" dirty="0"/>
                  <a:t> Limiter is defined as:</a:t>
                </a:r>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𝑚𝑖𝑛𝑚𝑜𝑑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b>
                        <m:sup>
                          <m:r>
                            <a:rPr lang="en-US" b="0" i="1" smtClean="0">
                              <a:latin typeface="Cambria Math" panose="02040503050406030204" pitchFamily="18" charset="0"/>
                            </a:rPr>
                            <m:t>+</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𝑚𝑖𝑛𝑚𝑜𝑑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r>
                            <a:rPr lang="en-US" b="0" i="1" smtClean="0">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𝑚𝑖𝑛𝑚𝑜𝑑</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num>
                        <m:den>
                          <m:r>
                            <a:rPr lang="en-US" b="0" i="1" smtClean="0">
                              <a:latin typeface="Cambria Math" panose="02040503050406030204" pitchFamily="18" charset="0"/>
                            </a:rPr>
                            <m:t>2</m:t>
                          </m:r>
                        </m:den>
                      </m:f>
                      <m:r>
                        <m:rPr>
                          <m:sty m:val="p"/>
                        </m:rPr>
                        <a:rPr lang="en-US" b="0" i="0" smtClean="0">
                          <a:latin typeface="Cambria Math" panose="02040503050406030204" pitchFamily="18" charset="0"/>
                        </a:rPr>
                        <m:t>min</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𝑏</m:t>
                          </m:r>
                        </m:e>
                      </m:d>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51246750-1BC3-8848-B17D-D97DF3F87AAB}"/>
                  </a:ext>
                </a:extLst>
              </p:cNvPr>
              <p:cNvSpPr>
                <a:spLocks noGrp="1" noRot="1" noChangeAspect="1" noMove="1" noResize="1" noEditPoints="1" noAdjustHandles="1" noChangeArrowheads="1" noChangeShapeType="1" noTextEdit="1"/>
              </p:cNvSpPr>
              <p:nvPr>
                <p:ph idx="1"/>
              </p:nvPr>
            </p:nvSpPr>
            <p:spPr>
              <a:xfrm>
                <a:off x="381000" y="1097422"/>
                <a:ext cx="8224838" cy="4114800"/>
              </a:xfrm>
              <a:blipFill>
                <a:blip r:embed="rId2"/>
                <a:stretch>
                  <a:fillRect l="-1080" t="-1231" b="-187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D07EA3-0BC5-5442-A164-E2C104EBCB3B}"/>
              </a:ext>
            </a:extLst>
          </p:cNvPr>
          <p:cNvSpPr>
            <a:spLocks noGrp="1"/>
          </p:cNvSpPr>
          <p:nvPr>
            <p:ph type="sldNum" sz="quarter" idx="10"/>
          </p:nvPr>
        </p:nvSpPr>
        <p:spPr/>
        <p:txBody>
          <a:bodyPr/>
          <a:lstStyle/>
          <a:p>
            <a:pPr>
              <a:defRPr/>
            </a:pPr>
            <a:fld id="{2F6FF85D-730B-4B12-8B88-D2AEBA354849}" type="slidenum">
              <a:rPr lang="en-US" altLang="en-US" smtClean="0"/>
              <a:pPr>
                <a:defRPr/>
              </a:pPr>
              <a:t>20</a:t>
            </a:fld>
            <a:endParaRPr lang="en-US" altLang="en-US" dirty="0"/>
          </a:p>
        </p:txBody>
      </p:sp>
    </p:spTree>
    <p:extLst>
      <p:ext uri="{BB962C8B-B14F-4D97-AF65-F5344CB8AC3E}">
        <p14:creationId xmlns:p14="http://schemas.microsoft.com/office/powerpoint/2010/main" val="30769253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48CA-49E4-2D4D-A826-975E4DB6C959}"/>
              </a:ext>
            </a:extLst>
          </p:cNvPr>
          <p:cNvSpPr>
            <a:spLocks noGrp="1"/>
          </p:cNvSpPr>
          <p:nvPr>
            <p:ph type="title"/>
          </p:nvPr>
        </p:nvSpPr>
        <p:spPr/>
        <p:txBody>
          <a:bodyPr/>
          <a:lstStyle/>
          <a:p>
            <a:r>
              <a:rPr lang="en-US" dirty="0"/>
              <a:t>Total Variation Diminishing Scheme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4440702-0EAD-4A48-B3A9-E7C82FFADAA8}"/>
                  </a:ext>
                </a:extLst>
              </p:cNvPr>
              <p:cNvSpPr>
                <a:spLocks noGrp="1"/>
              </p:cNvSpPr>
              <p:nvPr>
                <p:ph idx="1"/>
              </p:nvPr>
            </p:nvSpPr>
            <p:spPr>
              <a:xfrm>
                <a:off x="372455" y="1028700"/>
                <a:ext cx="8224838" cy="4114800"/>
              </a:xfrm>
            </p:spPr>
            <p:txBody>
              <a:bodyPr/>
              <a:lstStyle/>
              <a:p>
                <a:r>
                  <a:rPr lang="en-US" dirty="0"/>
                  <a:t>Total Variation is a measure of the oscillations in the system:</a:t>
                </a:r>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𝑗</m:t>
                                  </m:r>
                                </m:sub>
                              </m:sSub>
                            </m:e>
                          </m:d>
                        </m:e>
                      </m:nary>
                    </m:oMath>
                  </m:oMathPara>
                </a14:m>
                <a:endParaRPr lang="en-US" dirty="0"/>
              </a:p>
              <a:p>
                <a:r>
                  <a:rPr lang="en-US" dirty="0"/>
                  <a:t>Total Variation Diminishing (TVD) scheme satisfies:</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𝑛</m:t>
                              </m:r>
                              <m:r>
                                <a:rPr lang="en-US" b="0" i="1" smtClean="0">
                                  <a:latin typeface="Cambria Math" panose="02040503050406030204" pitchFamily="18" charset="0"/>
                                </a:rPr>
                                <m:t>+1</m:t>
                              </m:r>
                            </m:sup>
                          </m:sSup>
                        </m:e>
                      </m:d>
                      <m:r>
                        <a:rPr lang="en-US" b="0" i="1" smtClean="0">
                          <a:latin typeface="Cambria Math" panose="02040503050406030204" pitchFamily="18" charset="0"/>
                        </a:rPr>
                        <m:t>&lt;</m:t>
                      </m:r>
                      <m:r>
                        <a:rPr lang="en-US" b="0" i="1" smtClean="0">
                          <a:latin typeface="Cambria Math" panose="02040503050406030204" pitchFamily="18" charset="0"/>
                        </a:rPr>
                        <m:t>𝑇𝑉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𝑛</m:t>
                          </m:r>
                        </m:sup>
                      </m:sSup>
                      <m:r>
                        <a:rPr lang="en-US" b="0" i="1" smtClean="0">
                          <a:latin typeface="Cambria Math" panose="02040503050406030204" pitchFamily="18" charset="0"/>
                        </a:rPr>
                        <m:t>)</m:t>
                      </m:r>
                    </m:oMath>
                  </m:oMathPara>
                </a14:m>
                <a:endParaRPr lang="en-US" dirty="0"/>
              </a:p>
              <a:p>
                <a:r>
                  <a:rPr lang="en-US" dirty="0"/>
                  <a:t>Assuming equations are in the form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a14:m>
                <a:r>
                  <a:rPr lang="en-US" dirty="0"/>
                  <a:t>, the second order TVD Runge-</a:t>
                </a:r>
                <a:r>
                  <a:rPr lang="en-US" dirty="0" err="1"/>
                  <a:t>Kutta</a:t>
                </a:r>
                <a:r>
                  <a:rPr lang="en-US" dirty="0"/>
                  <a:t> Scheme is defined as:</a:t>
                </a:r>
              </a:p>
              <a:p>
                <a:endParaRPr lang="en-US" dirty="0"/>
              </a:p>
              <a:p>
                <a:pPr marL="0" indent="0" algn="ct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𝑛</m:t>
                          </m:r>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𝑡𝐿</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𝑛</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d>
                            <m:dPr>
                              <m:ctrlPr>
                                <a:rPr lang="en-US" b="0" i="1" smtClean="0">
                                  <a:latin typeface="Cambria Math" panose="02040503050406030204" pitchFamily="18" charset="0"/>
                                </a:rPr>
                              </m:ctrlPr>
                            </m:dPr>
                            <m:e>
                              <m:r>
                                <a:rPr lang="en-US" b="0" i="1" smtClean="0">
                                  <a:latin typeface="Cambria Math" panose="02040503050406030204" pitchFamily="18" charset="0"/>
                                </a:rPr>
                                <m:t>1</m:t>
                              </m:r>
                            </m:e>
                          </m:d>
                        </m:sup>
                      </m:sSup>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𝑡𝐿</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𝑛</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F4440702-0EAD-4A48-B3A9-E7C82FFADAA8}"/>
                  </a:ext>
                </a:extLst>
              </p:cNvPr>
              <p:cNvSpPr>
                <a:spLocks noGrp="1" noRot="1" noChangeAspect="1" noMove="1" noResize="1" noEditPoints="1" noAdjustHandles="1" noChangeArrowheads="1" noChangeShapeType="1" noTextEdit="1"/>
              </p:cNvSpPr>
              <p:nvPr>
                <p:ph idx="1"/>
              </p:nvPr>
            </p:nvSpPr>
            <p:spPr>
              <a:xfrm>
                <a:off x="372455" y="1028700"/>
                <a:ext cx="8224838" cy="4114800"/>
              </a:xfrm>
              <a:blipFill>
                <a:blip r:embed="rId2"/>
                <a:stretch>
                  <a:fillRect l="-1080" t="-13846" b="-3015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FBC7FF-5E3F-D24B-BE87-718D28525644}"/>
              </a:ext>
            </a:extLst>
          </p:cNvPr>
          <p:cNvSpPr>
            <a:spLocks noGrp="1"/>
          </p:cNvSpPr>
          <p:nvPr>
            <p:ph type="sldNum" sz="quarter" idx="10"/>
          </p:nvPr>
        </p:nvSpPr>
        <p:spPr/>
        <p:txBody>
          <a:bodyPr/>
          <a:lstStyle/>
          <a:p>
            <a:pPr>
              <a:defRPr/>
            </a:pPr>
            <a:fld id="{2F6FF85D-730B-4B12-8B88-D2AEBA354849}" type="slidenum">
              <a:rPr lang="en-US" altLang="en-US" smtClean="0"/>
              <a:pPr>
                <a:defRPr/>
              </a:pPr>
              <a:t>21</a:t>
            </a:fld>
            <a:endParaRPr lang="en-US" altLang="en-US" dirty="0"/>
          </a:p>
        </p:txBody>
      </p:sp>
    </p:spTree>
    <p:extLst>
      <p:ext uri="{BB962C8B-B14F-4D97-AF65-F5344CB8AC3E}">
        <p14:creationId xmlns:p14="http://schemas.microsoft.com/office/powerpoint/2010/main" val="12869009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001A-8B7C-E94A-9802-D2DF6A96CA9F}"/>
              </a:ext>
            </a:extLst>
          </p:cNvPr>
          <p:cNvSpPr>
            <a:spLocks noGrp="1"/>
          </p:cNvSpPr>
          <p:nvPr>
            <p:ph type="title"/>
          </p:nvPr>
        </p:nvSpPr>
        <p:spPr/>
        <p:txBody>
          <a:bodyPr/>
          <a:lstStyle/>
          <a:p>
            <a:r>
              <a:rPr lang="en-US" dirty="0"/>
              <a:t>Godunov Method</a:t>
            </a:r>
          </a:p>
        </p:txBody>
      </p:sp>
      <p:sp>
        <p:nvSpPr>
          <p:cNvPr id="3" name="Content Placeholder 2">
            <a:extLst>
              <a:ext uri="{FF2B5EF4-FFF2-40B4-BE49-F238E27FC236}">
                <a16:creationId xmlns:a16="http://schemas.microsoft.com/office/drawing/2014/main" id="{C1CEE5D8-4E1F-A246-870D-61C9430BA7C9}"/>
              </a:ext>
            </a:extLst>
          </p:cNvPr>
          <p:cNvSpPr>
            <a:spLocks noGrp="1"/>
          </p:cNvSpPr>
          <p:nvPr>
            <p:ph idx="1"/>
          </p:nvPr>
        </p:nvSpPr>
        <p:spPr>
          <a:xfrm>
            <a:off x="459581" y="2695131"/>
            <a:ext cx="8224838" cy="4876088"/>
          </a:xfrm>
        </p:spPr>
        <p:txBody>
          <a:bodyPr/>
          <a:lstStyle/>
          <a:p>
            <a:r>
              <a:rPr lang="en-US" sz="1800" dirty="0"/>
              <a:t>At each cell interface, it is assumed that the plasma encounters a shock surface.</a:t>
            </a:r>
          </a:p>
          <a:p>
            <a:endParaRPr lang="en-US" sz="1800" dirty="0"/>
          </a:p>
          <a:p>
            <a:r>
              <a:rPr lang="en-US" sz="1800" dirty="0"/>
              <a:t>Shock waves travel along the characteristic surfaces defined by the eigenvalues of the conservative MHD equations.</a:t>
            </a:r>
          </a:p>
          <a:p>
            <a:endParaRPr lang="en-US" sz="1800" dirty="0"/>
          </a:p>
          <a:p>
            <a:r>
              <a:rPr lang="en-US" sz="1800" dirty="0"/>
              <a:t>Jump conditions are then used to solve for the spatial variation of the plasma motion across each interface.</a:t>
            </a:r>
          </a:p>
          <a:p>
            <a:endParaRPr lang="en-US" sz="1800" dirty="0"/>
          </a:p>
          <a:p>
            <a:r>
              <a:rPr lang="en-US" sz="1800" dirty="0"/>
              <a:t>The full collection (unity) of the plasma motion across each interface is then used as the solution of the spatial variation of the MHD equations for a single time step.</a:t>
            </a:r>
          </a:p>
          <a:p>
            <a:endParaRPr lang="en-US" dirty="0"/>
          </a:p>
        </p:txBody>
      </p:sp>
      <p:sp>
        <p:nvSpPr>
          <p:cNvPr id="4" name="Slide Number Placeholder 3">
            <a:extLst>
              <a:ext uri="{FF2B5EF4-FFF2-40B4-BE49-F238E27FC236}">
                <a16:creationId xmlns:a16="http://schemas.microsoft.com/office/drawing/2014/main" id="{52809276-309C-F447-9164-F0AF8594785E}"/>
              </a:ext>
            </a:extLst>
          </p:cNvPr>
          <p:cNvSpPr>
            <a:spLocks noGrp="1"/>
          </p:cNvSpPr>
          <p:nvPr>
            <p:ph type="sldNum" sz="quarter" idx="10"/>
          </p:nvPr>
        </p:nvSpPr>
        <p:spPr/>
        <p:txBody>
          <a:bodyPr/>
          <a:lstStyle/>
          <a:p>
            <a:pPr>
              <a:defRPr/>
            </a:pPr>
            <a:fld id="{2F6FF85D-730B-4B12-8B88-D2AEBA354849}" type="slidenum">
              <a:rPr lang="en-US" altLang="en-US" smtClean="0"/>
              <a:pPr>
                <a:defRPr/>
              </a:pPr>
              <a:t>22</a:t>
            </a:fld>
            <a:endParaRPr lang="en-US" altLang="en-US" dirty="0"/>
          </a:p>
        </p:txBody>
      </p:sp>
      <p:pic>
        <p:nvPicPr>
          <p:cNvPr id="6" name="Picture 5" descr="Diagram&#10;&#10;Description automatically generated">
            <a:extLst>
              <a:ext uri="{FF2B5EF4-FFF2-40B4-BE49-F238E27FC236}">
                <a16:creationId xmlns:a16="http://schemas.microsoft.com/office/drawing/2014/main" id="{FE0D60F8-A673-FF49-A0C6-0CA0A18D9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96" y="1148461"/>
            <a:ext cx="6665007" cy="1621818"/>
          </a:xfrm>
          <a:prstGeom prst="rect">
            <a:avLst/>
          </a:prstGeom>
        </p:spPr>
      </p:pic>
      <p:sp>
        <p:nvSpPr>
          <p:cNvPr id="7" name="TextBox 6">
            <a:extLst>
              <a:ext uri="{FF2B5EF4-FFF2-40B4-BE49-F238E27FC236}">
                <a16:creationId xmlns:a16="http://schemas.microsoft.com/office/drawing/2014/main" id="{824F2622-4290-384B-8894-4D54B9708454}"/>
              </a:ext>
            </a:extLst>
          </p:cNvPr>
          <p:cNvSpPr txBox="1"/>
          <p:nvPr/>
        </p:nvSpPr>
        <p:spPr>
          <a:xfrm>
            <a:off x="1087096" y="2298371"/>
            <a:ext cx="2281372" cy="276999"/>
          </a:xfrm>
          <a:prstGeom prst="rect">
            <a:avLst/>
          </a:prstGeom>
          <a:noFill/>
        </p:spPr>
        <p:txBody>
          <a:bodyPr wrap="square" rtlCol="0">
            <a:spAutoFit/>
          </a:bodyPr>
          <a:lstStyle/>
          <a:p>
            <a:r>
              <a:rPr lang="en-US" sz="1200" dirty="0"/>
              <a:t>Layout of Godunov Method</a:t>
            </a:r>
          </a:p>
        </p:txBody>
      </p:sp>
    </p:spTree>
    <p:extLst>
      <p:ext uri="{BB962C8B-B14F-4D97-AF65-F5344CB8AC3E}">
        <p14:creationId xmlns:p14="http://schemas.microsoft.com/office/powerpoint/2010/main" val="28307963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Flux Solver: HLLD Scheme</a:t>
            </a:r>
          </a:p>
        </p:txBody>
      </p:sp>
      <p:pic>
        <p:nvPicPr>
          <p:cNvPr id="5" name="Content Placeholder 4">
            <a:extLst>
              <a:ext uri="{FF2B5EF4-FFF2-40B4-BE49-F238E27FC236}">
                <a16:creationId xmlns:a16="http://schemas.microsoft.com/office/drawing/2014/main" id="{6735C0D7-53AE-3C4E-9A9F-A360E79234C3}"/>
              </a:ext>
            </a:extLst>
          </p:cNvPr>
          <p:cNvPicPr>
            <a:picLocks noGrp="1" noChangeAspect="1"/>
          </p:cNvPicPr>
          <p:nvPr>
            <p:ph idx="1"/>
          </p:nvPr>
        </p:nvPicPr>
        <p:blipFill>
          <a:blip r:embed="rId2"/>
          <a:stretch>
            <a:fillRect/>
          </a:stretch>
        </p:blipFill>
        <p:spPr>
          <a:xfrm>
            <a:off x="2869096" y="1167953"/>
            <a:ext cx="3405807" cy="1782314"/>
          </a:xfrm>
        </p:spPr>
      </p:pic>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23</a:t>
            </a:fld>
            <a:endParaRPr lang="en-US" altLang="en-US" dirty="0"/>
          </a:p>
        </p:txBody>
      </p:sp>
      <p:sp>
        <p:nvSpPr>
          <p:cNvPr id="6" name="TextBox 5">
            <a:extLst>
              <a:ext uri="{FF2B5EF4-FFF2-40B4-BE49-F238E27FC236}">
                <a16:creationId xmlns:a16="http://schemas.microsoft.com/office/drawing/2014/main" id="{2B110C83-F3D3-5E42-88A6-C19DC349D694}"/>
              </a:ext>
            </a:extLst>
          </p:cNvPr>
          <p:cNvSpPr txBox="1"/>
          <p:nvPr/>
        </p:nvSpPr>
        <p:spPr>
          <a:xfrm>
            <a:off x="3546503" y="2881394"/>
            <a:ext cx="2341547" cy="276999"/>
          </a:xfrm>
          <a:prstGeom prst="rect">
            <a:avLst/>
          </a:prstGeom>
          <a:noFill/>
        </p:spPr>
        <p:txBody>
          <a:bodyPr wrap="square" rtlCol="0">
            <a:spAutoFit/>
          </a:bodyPr>
          <a:lstStyle/>
          <a:p>
            <a:r>
              <a:rPr lang="en-US" sz="1200" dirty="0"/>
              <a:t>Layout of HLLD Flux Solver</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CE7DCCC-35C9-BF4C-8C72-6BDFC32C4018}"/>
                  </a:ext>
                </a:extLst>
              </p:cNvPr>
              <p:cNvSpPr txBox="1"/>
              <p:nvPr/>
            </p:nvSpPr>
            <p:spPr>
              <a:xfrm>
                <a:off x="156363" y="3089520"/>
                <a:ext cx="8831270" cy="3308213"/>
              </a:xfrm>
              <a:prstGeom prst="rect">
                <a:avLst/>
              </a:prstGeom>
              <a:noFill/>
            </p:spPr>
            <p:txBody>
              <a:bodyPr wrap="square" rtlCol="0">
                <a:spAutoFit/>
              </a:bodyPr>
              <a:lstStyle/>
              <a:p>
                <a:pPr marL="285750" indent="-285750">
                  <a:buFont typeface="Arial" panose="020B0604020202020204" pitchFamily="34" charset="0"/>
                  <a:buChar char="•"/>
                </a:pPr>
                <a:r>
                  <a:rPr lang="en-US" dirty="0"/>
                  <a:t>Solves conservative MHD equations in the form:</a:t>
                </a:r>
              </a:p>
              <a:p>
                <a:pPr algn="ct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𝑈</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𝐹</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=0</m:t>
                    </m:r>
                  </m:oMath>
                </a14:m>
                <a:r>
                  <a:rPr lang="en-US" dirty="0"/>
                  <a:t> </a:t>
                </a:r>
              </a:p>
              <a:p>
                <a:pPr algn="ctr"/>
                <a:endParaRPr lang="en-US" dirty="0"/>
              </a:p>
              <a:p>
                <a:pPr marL="285750" indent="-285750">
                  <a:buFont typeface="Arial" panose="020B0604020202020204" pitchFamily="34" charset="0"/>
                  <a:buChar char="•"/>
                </a:pPr>
                <a:r>
                  <a:rPr lang="en-US" dirty="0"/>
                  <a:t>Considers five eigenvalues; two fast </a:t>
                </a:r>
                <a:r>
                  <a:rPr lang="en-US" dirty="0" err="1"/>
                  <a:t>magnetosonic</a:t>
                </a:r>
                <a:r>
                  <a:rPr lang="en-US" dirty="0"/>
                  <a:t> waves, two Alfven waves, and one entropy wave.</a:t>
                </a:r>
              </a:p>
              <a:p>
                <a:pPr algn="ctr"/>
                <a:endParaRPr lang="en-US" dirty="0"/>
              </a:p>
              <a:p>
                <a:pPr marL="285750" indent="-285750">
                  <a:buFont typeface="Arial" panose="020B0604020202020204" pitchFamily="34" charset="0"/>
                  <a:buChar char="•"/>
                </a:pPr>
                <a:r>
                  <a:rPr lang="en-US" dirty="0"/>
                  <a:t>It is assumed that the normal velocity is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oMath>
                  </m:oMathPara>
                </a14:m>
                <a:endParaRPr lang="en-US" dirty="0"/>
              </a:p>
              <a:p>
                <a:pPr algn="ctr"/>
                <a:endParaRPr lang="en-US" dirty="0"/>
              </a:p>
              <a:p>
                <a:pPr marL="285750" indent="-285750">
                  <a:buFont typeface="Arial" panose="020B0604020202020204" pitchFamily="34" charset="0"/>
                  <a:buChar char="•"/>
                </a:pPr>
                <a:r>
                  <a:rPr lang="en-US" dirty="0"/>
                  <a:t>This leads to the total pressure being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m:oMathPara>
                </a14:m>
                <a:endParaRPr lang="en-US" dirty="0"/>
              </a:p>
            </p:txBody>
          </p:sp>
        </mc:Choice>
        <mc:Fallback>
          <p:sp>
            <p:nvSpPr>
              <p:cNvPr id="9" name="TextBox 8">
                <a:extLst>
                  <a:ext uri="{FF2B5EF4-FFF2-40B4-BE49-F238E27FC236}">
                    <a16:creationId xmlns:a16="http://schemas.microsoft.com/office/drawing/2014/main" id="{7CE7DCCC-35C9-BF4C-8C72-6BDFC32C4018}"/>
                  </a:ext>
                </a:extLst>
              </p:cNvPr>
              <p:cNvSpPr txBox="1">
                <a:spLocks noRot="1" noChangeAspect="1" noMove="1" noResize="1" noEditPoints="1" noAdjustHandles="1" noChangeArrowheads="1" noChangeShapeType="1" noTextEdit="1"/>
              </p:cNvSpPr>
              <p:nvPr/>
            </p:nvSpPr>
            <p:spPr>
              <a:xfrm>
                <a:off x="156363" y="3089520"/>
                <a:ext cx="8831270" cy="3308213"/>
              </a:xfrm>
              <a:prstGeom prst="rect">
                <a:avLst/>
              </a:prstGeom>
              <a:blipFill>
                <a:blip r:embed="rId3"/>
                <a:stretch>
                  <a:fillRect l="-431" t="-1149" b="-1149"/>
                </a:stretch>
              </a:blipFill>
            </p:spPr>
            <p:txBody>
              <a:bodyPr/>
              <a:lstStyle/>
              <a:p>
                <a:r>
                  <a:rPr lang="en-US">
                    <a:noFill/>
                  </a:rPr>
                  <a:t> </a:t>
                </a:r>
              </a:p>
            </p:txBody>
          </p:sp>
        </mc:Fallback>
      </mc:AlternateContent>
    </p:spTree>
    <p:extLst>
      <p:ext uri="{BB962C8B-B14F-4D97-AF65-F5344CB8AC3E}">
        <p14:creationId xmlns:p14="http://schemas.microsoft.com/office/powerpoint/2010/main" val="28869776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Resistive MHD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479981" y="1131605"/>
                <a:ext cx="8184037" cy="4724400"/>
              </a:xfrm>
            </p:spPr>
            <p:txBody>
              <a:bodyPr/>
              <a:lstStyle/>
              <a:p>
                <a:r>
                  <a:rPr lang="en-US" dirty="0"/>
                  <a:t>It is necessary to calculate the current with second order accuracy at the cell interfaces.</a:t>
                </a:r>
              </a:p>
              <a:p>
                <a:r>
                  <a:rPr lang="en-US" dirty="0"/>
                  <a:t>For a Cartesian grid, this can be accomplished by a simple central difference and averaging method.</a:t>
                </a:r>
              </a:p>
              <a:p>
                <a:r>
                  <a:rPr lang="en-US" dirty="0"/>
                  <a:t>For 1D in z:</a:t>
                </a:r>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+1/2</m:t>
                          </m:r>
                        </m:sub>
                        <m:sup>
                          <m:r>
                            <a:rPr lang="en-US" b="0" i="1" smtClean="0">
                              <a:latin typeface="Cambria Math" panose="02040503050406030204" pitchFamily="18" charset="0"/>
                            </a:rPr>
                            <m:t>𝑥</m:t>
                          </m:r>
                        </m:sup>
                      </m:sSubSup>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𝑦</m:t>
                                  </m:r>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𝑦</m:t>
                                  </m:r>
                                </m:sup>
                              </m:sSub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e>
                      </m:d>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+1/2</m:t>
                          </m:r>
                        </m:sub>
                        <m:sup>
                          <m:r>
                            <a:rPr lang="en-US" b="0" i="1" smtClean="0">
                              <a:latin typeface="Cambria Math" panose="02040503050406030204" pitchFamily="18" charset="0"/>
                            </a:rPr>
                            <m:t>𝑦</m:t>
                          </m:r>
                        </m:sup>
                      </m:sSubSup>
                      <m:r>
                        <a:rPr lang="en-US" b="0" i="1" smtClean="0">
                          <a:latin typeface="Cambria Math" panose="02040503050406030204" pitchFamily="18" charset="0"/>
                        </a:rPr>
                        <m:t>=</m:t>
                      </m:r>
                      <m:r>
                        <a:rPr lang="en-US" b="0" i="1" smtClean="0">
                          <a:latin typeface="Cambria Math" panose="02040503050406030204" pitchFamily="18" charset="0"/>
                        </a:rPr>
                        <m:t>𝑐</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𝑥</m:t>
                                  </m:r>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𝑥</m:t>
                                  </m:r>
                                </m:sup>
                              </m:sSubSup>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den>
                          </m:f>
                        </m:e>
                      </m:d>
                      <m:r>
                        <a:rPr lang="en-US" b="0" i="1" smtClean="0">
                          <a:latin typeface="Cambria Math" panose="02040503050406030204" pitchFamily="18" charset="0"/>
                        </a:rPr>
                        <m:t> </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+1/2</m:t>
                          </m:r>
                        </m:sub>
                        <m:sup>
                          <m:r>
                            <a:rPr lang="en-US" b="0" i="1" smtClean="0">
                              <a:latin typeface="Cambria Math" panose="02040503050406030204" pitchFamily="18" charset="0"/>
                            </a:rPr>
                            <m:t>𝑧</m:t>
                          </m:r>
                        </m:sup>
                      </m:sSubSup>
                      <m:r>
                        <a:rPr lang="en-US" b="0" i="1" smtClean="0">
                          <a:latin typeface="Cambria Math" panose="02040503050406030204" pitchFamily="18" charset="0"/>
                        </a:rPr>
                        <m:t>=0</m:t>
                      </m:r>
                    </m:oMath>
                  </m:oMathPara>
                </a14:m>
                <a:endParaRPr lang="en-US" dirty="0"/>
              </a:p>
            </p:txBody>
          </p:sp>
        </mc:Choice>
        <mc:Fallback>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479981" y="1131605"/>
                <a:ext cx="8184037" cy="4724400"/>
              </a:xfrm>
              <a:blipFill>
                <a:blip r:embed="rId2"/>
                <a:stretch>
                  <a:fillRect l="-929" t="-1072" r="-1393" b="-72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24</a:t>
            </a:fld>
            <a:endParaRPr lang="en-US" altLang="en-US" dirty="0"/>
          </a:p>
        </p:txBody>
      </p:sp>
    </p:spTree>
    <p:extLst>
      <p:ext uri="{BB962C8B-B14F-4D97-AF65-F5344CB8AC3E}">
        <p14:creationId xmlns:p14="http://schemas.microsoft.com/office/powerpoint/2010/main" val="20094151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5CD4-9C46-D446-9E45-808AB6D96AE4}"/>
              </a:ext>
            </a:extLst>
          </p:cNvPr>
          <p:cNvSpPr>
            <a:spLocks noGrp="1"/>
          </p:cNvSpPr>
          <p:nvPr>
            <p:ph type="title"/>
          </p:nvPr>
        </p:nvSpPr>
        <p:spPr/>
        <p:txBody>
          <a:bodyPr/>
          <a:lstStyle/>
          <a:p>
            <a:r>
              <a:rPr lang="en-US" dirty="0"/>
              <a:t>Resistive Flux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9DDAC1-3303-5142-B3C0-D928C7374858}"/>
                  </a:ext>
                </a:extLst>
              </p:cNvPr>
              <p:cNvSpPr>
                <a:spLocks noGrp="1"/>
              </p:cNvSpPr>
              <p:nvPr>
                <p:ph idx="1"/>
              </p:nvPr>
            </p:nvSpPr>
            <p:spPr>
              <a:xfrm>
                <a:off x="381000" y="1447800"/>
                <a:ext cx="8686088" cy="4114800"/>
              </a:xfrm>
            </p:spPr>
            <p:txBody>
              <a:bodyPr/>
              <a:lstStyle/>
              <a:p>
                <a:r>
                  <a:rPr lang="en-US" dirty="0"/>
                  <a:t>The flux terms for the resistive MHD are given by:</a:t>
                </a:r>
              </a:p>
              <a:p>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𝑒</m:t>
                          </m:r>
                        </m:sub>
                        <m:sup>
                          <m:r>
                            <a:rPr lang="en-US" b="0" i="1" smtClean="0">
                              <a:latin typeface="Cambria Math" panose="02040503050406030204" pitchFamily="18" charset="0"/>
                            </a:rPr>
                            <m:t>𝑟𝑒𝑠</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𝜂</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b>
                        <m:sup>
                          <m:r>
                            <a:rPr lang="en-US" b="0" i="1" smtClean="0">
                              <a:latin typeface="Cambria Math" panose="02040503050406030204" pitchFamily="18" charset="0"/>
                              <a:ea typeface="Cambria Math" panose="02040503050406030204" pitchFamily="18" charset="0"/>
                            </a:rPr>
                            <m:t>𝑥</m:t>
                          </m:r>
                        </m:sup>
                      </m:sSubSup>
                      <m:d>
                        <m:dPr>
                          <m:ctrlPr>
                            <a:rPr lang="en-US" b="0" i="1" smtClean="0">
                              <a:latin typeface="Cambria Math" panose="02040503050406030204" pitchFamily="18" charset="0"/>
                              <a:ea typeface="Cambria Math" panose="02040503050406030204" pitchFamily="18" charset="0"/>
                            </a:rPr>
                          </m:ctrlPr>
                        </m:dPr>
                        <m:e>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𝑦</m:t>
                              </m:r>
                            </m:sup>
                          </m:sSubSup>
                          <m:r>
                            <a:rPr lang="en-US" b="0" i="1" smtClean="0">
                              <a:latin typeface="Cambria Math" panose="02040503050406030204" pitchFamily="18" charset="0"/>
                              <a:ea typeface="Cambria Math" panose="02040503050406030204" pitchFamily="18" charset="0"/>
                            </a:rPr>
                            <m:t>+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𝑦</m:t>
                              </m:r>
                            </m:sup>
                          </m:sSubSup>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𝑐</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𝜂</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ub>
                        <m:sup>
                          <m:r>
                            <a:rPr lang="en-US" b="0" i="1" smtClean="0">
                              <a:latin typeface="Cambria Math" panose="02040503050406030204" pitchFamily="18" charset="0"/>
                              <a:ea typeface="Cambria Math" panose="02040503050406030204" pitchFamily="18" charset="0"/>
                            </a:rPr>
                            <m:t>𝑦</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𝑥</m:t>
                          </m:r>
                        </m:sup>
                      </m:sSubSup>
                      <m:r>
                        <a:rPr lang="en-US" b="0" i="1" smtClean="0">
                          <a:latin typeface="Cambria Math" panose="02040503050406030204" pitchFamily="18" charset="0"/>
                          <a:ea typeface="Cambria Math" panose="02040503050406030204" pitchFamily="18" charset="0"/>
                        </a:rPr>
                        <m:t>+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𝑥</m:t>
                          </m:r>
                        </m:sup>
                      </m:sSubSup>
                      <m:r>
                        <a:rPr lang="en-US" b="0" i="1" smtClean="0">
                          <a:latin typeface="Cambria Math" panose="02040503050406030204" pitchFamily="18" charset="0"/>
                          <a:ea typeface="Cambria Math" panose="02040503050406030204" pitchFamily="18" charset="0"/>
                        </a:rPr>
                        <m:t>)</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𝑏𝑥</m:t>
                          </m:r>
                        </m:sub>
                        <m:sup>
                          <m:r>
                            <a:rPr lang="en-US" b="0" i="1" smtClean="0">
                              <a:latin typeface="Cambria Math" panose="02040503050406030204" pitchFamily="18" charset="0"/>
                            </a:rPr>
                            <m:t>𝑟𝑒𝑠</m:t>
                          </m:r>
                        </m:sup>
                      </m:sSubSup>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𝜂</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+1/2</m:t>
                          </m:r>
                        </m:sub>
                        <m:sup>
                          <m:r>
                            <a:rPr lang="en-US" b="0" i="1" smtClean="0">
                              <a:latin typeface="Cambria Math" panose="02040503050406030204" pitchFamily="18" charset="0"/>
                              <a:ea typeface="Cambria Math" panose="02040503050406030204" pitchFamily="18" charset="0"/>
                            </a:rPr>
                            <m:t>𝑦</m:t>
                          </m:r>
                        </m:sup>
                      </m:sSubSup>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𝑏𝑦</m:t>
                          </m:r>
                        </m:sub>
                        <m:sup>
                          <m:r>
                            <a:rPr lang="en-US" b="0" i="1" smtClean="0">
                              <a:latin typeface="Cambria Math" panose="02040503050406030204" pitchFamily="18" charset="0"/>
                            </a:rPr>
                            <m:t>𝑟𝑒𝑠</m:t>
                          </m:r>
                        </m:sup>
                      </m:sSubSup>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𝜂</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𝐽</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+1/2</m:t>
                          </m:r>
                        </m:sub>
                        <m:sup>
                          <m:r>
                            <a:rPr lang="en-US" b="0" i="1" smtClean="0">
                              <a:latin typeface="Cambria Math" panose="02040503050406030204" pitchFamily="18" charset="0"/>
                              <a:ea typeface="Cambria Math" panose="02040503050406030204" pitchFamily="18" charset="0"/>
                            </a:rPr>
                            <m:t>𝑥</m:t>
                          </m:r>
                        </m:sup>
                      </m:sSubSup>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𝑏𝑧</m:t>
                          </m:r>
                        </m:sub>
                        <m:sup>
                          <m:r>
                            <a:rPr lang="en-US" b="0" i="1" smtClean="0">
                              <a:latin typeface="Cambria Math" panose="02040503050406030204" pitchFamily="18" charset="0"/>
                            </a:rPr>
                            <m:t>𝑟𝑒𝑠</m:t>
                          </m:r>
                        </m:sup>
                      </m:sSubSup>
                      <m:r>
                        <a:rPr lang="en-US" b="0" i="1" smtClean="0">
                          <a:latin typeface="Cambria Math" panose="02040503050406030204" pitchFamily="18" charset="0"/>
                        </a:rPr>
                        <m:t>=0</m:t>
                      </m:r>
                    </m:oMath>
                  </m:oMathPara>
                </a14:m>
                <a:endParaRPr lang="en-US" dirty="0"/>
              </a:p>
            </p:txBody>
          </p:sp>
        </mc:Choice>
        <mc:Fallback>
          <p:sp>
            <p:nvSpPr>
              <p:cNvPr id="3" name="Content Placeholder 2">
                <a:extLst>
                  <a:ext uri="{FF2B5EF4-FFF2-40B4-BE49-F238E27FC236}">
                    <a16:creationId xmlns:a16="http://schemas.microsoft.com/office/drawing/2014/main" id="{FE9DDAC1-3303-5142-B3C0-D928C7374858}"/>
                  </a:ext>
                </a:extLst>
              </p:cNvPr>
              <p:cNvSpPr>
                <a:spLocks noGrp="1" noRot="1" noChangeAspect="1" noMove="1" noResize="1" noEditPoints="1" noAdjustHandles="1" noChangeArrowheads="1" noChangeShapeType="1" noTextEdit="1"/>
              </p:cNvSpPr>
              <p:nvPr>
                <p:ph idx="1"/>
              </p:nvPr>
            </p:nvSpPr>
            <p:spPr>
              <a:xfrm>
                <a:off x="381000" y="1447800"/>
                <a:ext cx="8686088" cy="4114800"/>
              </a:xfrm>
              <a:blipFill>
                <a:blip r:embed="rId2"/>
                <a:stretch>
                  <a:fillRect l="-1023" t="-1538" b="-184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527110-7354-214E-A51C-6B54BCE73E1B}"/>
              </a:ext>
            </a:extLst>
          </p:cNvPr>
          <p:cNvSpPr>
            <a:spLocks noGrp="1"/>
          </p:cNvSpPr>
          <p:nvPr>
            <p:ph type="sldNum" sz="quarter" idx="10"/>
          </p:nvPr>
        </p:nvSpPr>
        <p:spPr/>
        <p:txBody>
          <a:bodyPr/>
          <a:lstStyle/>
          <a:p>
            <a:pPr>
              <a:defRPr/>
            </a:pPr>
            <a:fld id="{2F6FF85D-730B-4B12-8B88-D2AEBA354849}" type="slidenum">
              <a:rPr lang="en-US" altLang="en-US" smtClean="0"/>
              <a:pPr>
                <a:defRPr/>
              </a:pPr>
              <a:t>25</a:t>
            </a:fld>
            <a:endParaRPr lang="en-US" altLang="en-US" dirty="0"/>
          </a:p>
        </p:txBody>
      </p:sp>
    </p:spTree>
    <p:extLst>
      <p:ext uri="{BB962C8B-B14F-4D97-AF65-F5344CB8AC3E}">
        <p14:creationId xmlns:p14="http://schemas.microsoft.com/office/powerpoint/2010/main" val="28061007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Steady-State MHD Results</a:t>
            </a:r>
          </a:p>
        </p:txBody>
      </p:sp>
      <p:pic>
        <p:nvPicPr>
          <p:cNvPr id="6" name="Content Placeholder 5" descr="Chart, line chart&#10;&#10;Description automatically generated">
            <a:extLst>
              <a:ext uri="{FF2B5EF4-FFF2-40B4-BE49-F238E27FC236}">
                <a16:creationId xmlns:a16="http://schemas.microsoft.com/office/drawing/2014/main" id="{91C67DAE-F29D-B44E-A333-A4C68676DB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2161" y="1346704"/>
            <a:ext cx="5101839" cy="4164591"/>
          </a:xfrm>
        </p:spPr>
      </p:pic>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26</a:t>
            </a:fld>
            <a:endParaRPr lang="en-US" altLang="en-US" dirty="0"/>
          </a:p>
        </p:txBody>
      </p:sp>
      <p:sp>
        <p:nvSpPr>
          <p:cNvPr id="7" name="TextBox 6">
            <a:extLst>
              <a:ext uri="{FF2B5EF4-FFF2-40B4-BE49-F238E27FC236}">
                <a16:creationId xmlns:a16="http://schemas.microsoft.com/office/drawing/2014/main" id="{5E7E9604-38A7-BB45-9339-E64A184E9F6A}"/>
              </a:ext>
            </a:extLst>
          </p:cNvPr>
          <p:cNvSpPr txBox="1"/>
          <p:nvPr/>
        </p:nvSpPr>
        <p:spPr>
          <a:xfrm>
            <a:off x="102549" y="1346703"/>
            <a:ext cx="383706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Current has a positive effect on the plasma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velocity of 1000m/s only results in a minimal plasma acceleration, where an initial velocity of 2000m/s results in a sizeable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does not receive a significant acceleration until a current of at least 3000A is applied to the MPD.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MPD must have a large applied current in order to operate as an effective thruster or plasma accelerator.</a:t>
            </a:r>
          </a:p>
        </p:txBody>
      </p:sp>
    </p:spTree>
    <p:extLst>
      <p:ext uri="{BB962C8B-B14F-4D97-AF65-F5344CB8AC3E}">
        <p14:creationId xmlns:p14="http://schemas.microsoft.com/office/powerpoint/2010/main" val="38088477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49E2-3928-4631-9F71-AB01210EC09A}"/>
              </a:ext>
            </a:extLst>
          </p:cNvPr>
          <p:cNvSpPr>
            <a:spLocks noGrp="1"/>
          </p:cNvSpPr>
          <p:nvPr>
            <p:ph type="title"/>
          </p:nvPr>
        </p:nvSpPr>
        <p:spPr/>
        <p:txBody>
          <a:bodyPr/>
          <a:lstStyle/>
          <a:p>
            <a:r>
              <a:rPr lang="en-US" dirty="0"/>
              <a:t>Steady-State MHD Results</a:t>
            </a:r>
          </a:p>
        </p:txBody>
      </p:sp>
      <p:pic>
        <p:nvPicPr>
          <p:cNvPr id="6" name="Content Placeholder 5" descr="Chart, line chart&#10;&#10;Description automatically generated">
            <a:extLst>
              <a:ext uri="{FF2B5EF4-FFF2-40B4-BE49-F238E27FC236}">
                <a16:creationId xmlns:a16="http://schemas.microsoft.com/office/drawing/2014/main" id="{2DDBA091-2D5F-074D-9FB0-59657C2A26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6735" y="1283528"/>
            <a:ext cx="5313441" cy="4290944"/>
          </a:xfrm>
        </p:spPr>
      </p:pic>
      <p:sp>
        <p:nvSpPr>
          <p:cNvPr id="4" name="Slide Number Placeholder 3">
            <a:extLst>
              <a:ext uri="{FF2B5EF4-FFF2-40B4-BE49-F238E27FC236}">
                <a16:creationId xmlns:a16="http://schemas.microsoft.com/office/drawing/2014/main" id="{F9C3C60A-5A0D-429F-9131-8A71B3B1F061}"/>
              </a:ext>
            </a:extLst>
          </p:cNvPr>
          <p:cNvSpPr>
            <a:spLocks noGrp="1"/>
          </p:cNvSpPr>
          <p:nvPr>
            <p:ph type="sldNum" sz="quarter" idx="10"/>
          </p:nvPr>
        </p:nvSpPr>
        <p:spPr/>
        <p:txBody>
          <a:bodyPr/>
          <a:lstStyle/>
          <a:p>
            <a:pPr>
              <a:defRPr/>
            </a:pPr>
            <a:fld id="{2F6FF85D-730B-4B12-8B88-D2AEBA354849}" type="slidenum">
              <a:rPr lang="en-US" altLang="en-US" smtClean="0"/>
              <a:pPr>
                <a:defRPr/>
              </a:pPr>
              <a:t>27</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6F9F567-B43A-6549-BC66-C5A2B90A93A7}"/>
                  </a:ext>
                </a:extLst>
              </p:cNvPr>
              <p:cNvSpPr txBox="1"/>
              <p:nvPr/>
            </p:nvSpPr>
            <p:spPr>
              <a:xfrm>
                <a:off x="153824" y="1955049"/>
                <a:ext cx="3435410" cy="3973395"/>
              </a:xfrm>
              <a:prstGeom prst="rect">
                <a:avLst/>
              </a:prstGeom>
              <a:noFill/>
            </p:spPr>
            <p:txBody>
              <a:bodyPr wrap="square" rtlCol="0">
                <a:spAutoFit/>
              </a:bodyPr>
              <a:lstStyle/>
              <a:p>
                <a:pPr marL="285750" indent="-285750">
                  <a:buFont typeface="Arial" panose="020B0604020202020204" pitchFamily="34" charset="0"/>
                  <a:buChar char="•"/>
                </a:pPr>
                <a:r>
                  <a:rPr lang="en-US" dirty="0"/>
                  <a:t>At a pressure greater than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plasma acceleration is minimal.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𝑃𝑎</m:t>
                    </m:r>
                  </m:oMath>
                </a14:m>
                <a:r>
                  <a:rPr lang="en-US" dirty="0"/>
                  <a:t> results in a velocity gain of only 35.5m/s.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results in a velocity gain of 685m/s.</a:t>
                </a:r>
              </a:p>
              <a:p>
                <a:pPr marL="285750" indent="-285750">
                  <a:buFont typeface="Arial" panose="020B0604020202020204" pitchFamily="34" charset="0"/>
                  <a:buChar char="•"/>
                </a:pPr>
                <a:endParaRPr lang="en-US" dirty="0"/>
              </a:p>
              <a:p>
                <a:br>
                  <a:rPr lang="en-US" dirty="0"/>
                </a:br>
                <a:br>
                  <a:rPr lang="en-US" dirty="0"/>
                </a:br>
                <a:endParaRPr lang="en-US" dirty="0"/>
              </a:p>
            </p:txBody>
          </p:sp>
        </mc:Choice>
        <mc:Fallback>
          <p:sp>
            <p:nvSpPr>
              <p:cNvPr id="7" name="TextBox 6">
                <a:extLst>
                  <a:ext uri="{FF2B5EF4-FFF2-40B4-BE49-F238E27FC236}">
                    <a16:creationId xmlns:a16="http://schemas.microsoft.com/office/drawing/2014/main" id="{06F9F567-B43A-6549-BC66-C5A2B90A93A7}"/>
                  </a:ext>
                </a:extLst>
              </p:cNvPr>
              <p:cNvSpPr txBox="1">
                <a:spLocks noRot="1" noChangeAspect="1" noMove="1" noResize="1" noEditPoints="1" noAdjustHandles="1" noChangeArrowheads="1" noChangeShapeType="1" noTextEdit="1"/>
              </p:cNvSpPr>
              <p:nvPr/>
            </p:nvSpPr>
            <p:spPr>
              <a:xfrm>
                <a:off x="153824" y="1955049"/>
                <a:ext cx="3435410" cy="3973395"/>
              </a:xfrm>
              <a:prstGeom prst="rect">
                <a:avLst/>
              </a:prstGeom>
              <a:blipFill>
                <a:blip r:embed="rId3"/>
                <a:stretch>
                  <a:fillRect l="-1107" t="-955"/>
                </a:stretch>
              </a:blipFill>
            </p:spPr>
            <p:txBody>
              <a:bodyPr/>
              <a:lstStyle/>
              <a:p>
                <a:r>
                  <a:rPr lang="en-US">
                    <a:noFill/>
                  </a:rPr>
                  <a:t> </a:t>
                </a:r>
              </a:p>
            </p:txBody>
          </p:sp>
        </mc:Fallback>
      </mc:AlternateContent>
    </p:spTree>
    <p:extLst>
      <p:ext uri="{BB962C8B-B14F-4D97-AF65-F5344CB8AC3E}">
        <p14:creationId xmlns:p14="http://schemas.microsoft.com/office/powerpoint/2010/main" val="197762553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F608-8B76-BA41-B208-C93CE7ED6A89}"/>
              </a:ext>
            </a:extLst>
          </p:cNvPr>
          <p:cNvSpPr>
            <a:spLocks noGrp="1"/>
          </p:cNvSpPr>
          <p:nvPr>
            <p:ph type="title"/>
          </p:nvPr>
        </p:nvSpPr>
        <p:spPr/>
        <p:txBody>
          <a:bodyPr/>
          <a:lstStyle/>
          <a:p>
            <a:r>
              <a:rPr lang="en-US" dirty="0"/>
              <a:t>Steady-State MHD Results</a:t>
            </a:r>
          </a:p>
        </p:txBody>
      </p:sp>
      <p:pic>
        <p:nvPicPr>
          <p:cNvPr id="6" name="Content Placeholder 5" descr="Chart, line chart&#10;&#10;Description automatically generated">
            <a:extLst>
              <a:ext uri="{FF2B5EF4-FFF2-40B4-BE49-F238E27FC236}">
                <a16:creationId xmlns:a16="http://schemas.microsoft.com/office/drawing/2014/main" id="{6A13FE9D-B65B-B64D-ABE7-9A9774E3F9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5362" y="1862597"/>
            <a:ext cx="4998638" cy="3863056"/>
          </a:xfrm>
        </p:spPr>
      </p:pic>
      <p:sp>
        <p:nvSpPr>
          <p:cNvPr id="4" name="Slide Number Placeholder 3">
            <a:extLst>
              <a:ext uri="{FF2B5EF4-FFF2-40B4-BE49-F238E27FC236}">
                <a16:creationId xmlns:a16="http://schemas.microsoft.com/office/drawing/2014/main" id="{E9F5E176-80BA-F44B-8D4D-85DF38ED5DE5}"/>
              </a:ext>
            </a:extLst>
          </p:cNvPr>
          <p:cNvSpPr>
            <a:spLocks noGrp="1"/>
          </p:cNvSpPr>
          <p:nvPr>
            <p:ph type="sldNum" sz="quarter" idx="10"/>
          </p:nvPr>
        </p:nvSpPr>
        <p:spPr/>
        <p:txBody>
          <a:bodyPr/>
          <a:lstStyle/>
          <a:p>
            <a:pPr>
              <a:defRPr/>
            </a:pPr>
            <a:fld id="{2F6FF85D-730B-4B12-8B88-D2AEBA354849}" type="slidenum">
              <a:rPr lang="en-US" altLang="en-US" smtClean="0"/>
              <a:pPr>
                <a:defRPr/>
              </a:pPr>
              <a:t>28</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1986C07-53FE-2C4B-B8BE-B2F30EFF3B21}"/>
                  </a:ext>
                </a:extLst>
              </p:cNvPr>
              <p:cNvSpPr txBox="1"/>
              <p:nvPr/>
            </p:nvSpPr>
            <p:spPr>
              <a:xfrm>
                <a:off x="145277" y="1414562"/>
                <a:ext cx="3871245" cy="5078313"/>
              </a:xfrm>
              <a:prstGeom prst="rect">
                <a:avLst/>
              </a:prstGeom>
              <a:noFill/>
            </p:spPr>
            <p:txBody>
              <a:bodyPr wrap="square" rtlCol="0">
                <a:spAutoFit/>
              </a:bodyPr>
              <a:lstStyle/>
              <a:p>
                <a:pPr marL="285750" indent="-285750">
                  <a:buFont typeface="Arial" panose="020B0604020202020204" pitchFamily="34" charset="0"/>
                  <a:buChar char="•"/>
                </a:pPr>
                <a:r>
                  <a:rPr lang="en-US" dirty="0"/>
                  <a:t>MPD thruster can operate effectively with plasma propellant composed of number densities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20</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plasma propellant consists of a number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plasma is decelerated in the MPD channel.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initial velocity of the plasma was 2000m/s, so the plasma was injected with enough initial momentum to exit the MPD channel.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with lower initial velocity could become trapped.</a:t>
                </a:r>
              </a:p>
            </p:txBody>
          </p:sp>
        </mc:Choice>
        <mc:Fallback>
          <p:sp>
            <p:nvSpPr>
              <p:cNvPr id="7" name="TextBox 6">
                <a:extLst>
                  <a:ext uri="{FF2B5EF4-FFF2-40B4-BE49-F238E27FC236}">
                    <a16:creationId xmlns:a16="http://schemas.microsoft.com/office/drawing/2014/main" id="{41986C07-53FE-2C4B-B8BE-B2F30EFF3B21}"/>
                  </a:ext>
                </a:extLst>
              </p:cNvPr>
              <p:cNvSpPr txBox="1">
                <a:spLocks noRot="1" noChangeAspect="1" noMove="1" noResize="1" noEditPoints="1" noAdjustHandles="1" noChangeArrowheads="1" noChangeShapeType="1" noTextEdit="1"/>
              </p:cNvSpPr>
              <p:nvPr/>
            </p:nvSpPr>
            <p:spPr>
              <a:xfrm>
                <a:off x="145277" y="1414562"/>
                <a:ext cx="3871245" cy="5078313"/>
              </a:xfrm>
              <a:prstGeom prst="rect">
                <a:avLst/>
              </a:prstGeom>
              <a:blipFill>
                <a:blip r:embed="rId3"/>
                <a:stretch>
                  <a:fillRect l="-980" t="-499" r="-1961" b="-998"/>
                </a:stretch>
              </a:blipFill>
            </p:spPr>
            <p:txBody>
              <a:bodyPr/>
              <a:lstStyle/>
              <a:p>
                <a:r>
                  <a:rPr lang="en-US">
                    <a:noFill/>
                  </a:rPr>
                  <a:t> </a:t>
                </a:r>
              </a:p>
            </p:txBody>
          </p:sp>
        </mc:Fallback>
      </mc:AlternateContent>
    </p:spTree>
    <p:extLst>
      <p:ext uri="{BB962C8B-B14F-4D97-AF65-F5344CB8AC3E}">
        <p14:creationId xmlns:p14="http://schemas.microsoft.com/office/powerpoint/2010/main" val="139834166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775D-5DDB-2845-9BA7-C1973BA1BC01}"/>
              </a:ext>
            </a:extLst>
          </p:cNvPr>
          <p:cNvSpPr>
            <a:spLocks noGrp="1"/>
          </p:cNvSpPr>
          <p:nvPr>
            <p:ph type="title"/>
          </p:nvPr>
        </p:nvSpPr>
        <p:spPr/>
        <p:txBody>
          <a:bodyPr/>
          <a:lstStyle/>
          <a:p>
            <a:r>
              <a:rPr lang="en-US" dirty="0"/>
              <a:t>Limitations of Steady-State</a:t>
            </a:r>
          </a:p>
        </p:txBody>
      </p:sp>
      <p:sp>
        <p:nvSpPr>
          <p:cNvPr id="3" name="Content Placeholder 2">
            <a:extLst>
              <a:ext uri="{FF2B5EF4-FFF2-40B4-BE49-F238E27FC236}">
                <a16:creationId xmlns:a16="http://schemas.microsoft.com/office/drawing/2014/main" id="{4FA25159-BE96-BC49-BD63-417C835531D1}"/>
              </a:ext>
            </a:extLst>
          </p:cNvPr>
          <p:cNvSpPr>
            <a:spLocks noGrp="1"/>
          </p:cNvSpPr>
          <p:nvPr>
            <p:ph idx="1"/>
          </p:nvPr>
        </p:nvSpPr>
        <p:spPr>
          <a:xfrm>
            <a:off x="381000" y="1447799"/>
            <a:ext cx="8224838" cy="4910271"/>
          </a:xfrm>
        </p:spPr>
        <p:txBody>
          <a:bodyPr/>
          <a:lstStyle/>
          <a:p>
            <a:r>
              <a:rPr lang="en-US" dirty="0"/>
              <a:t>Model considers a 1D flow of plasma, requiring that the plasma can only flow in the z direction.</a:t>
            </a:r>
          </a:p>
          <a:p>
            <a:endParaRPr lang="en-US" dirty="0"/>
          </a:p>
          <a:p>
            <a:r>
              <a:rPr lang="en-US" dirty="0"/>
              <a:t>There are many interactions along the x and y directions which are ignored in this model.</a:t>
            </a:r>
          </a:p>
          <a:p>
            <a:pPr marL="0" indent="0">
              <a:buNone/>
            </a:pPr>
            <a:endParaRPr lang="en-US" dirty="0"/>
          </a:p>
          <a:p>
            <a:r>
              <a:rPr lang="en-US" dirty="0"/>
              <a:t>Many time-dependent interactions that are assumed to have been removed from the plasma over time.</a:t>
            </a:r>
          </a:p>
          <a:p>
            <a:endParaRPr lang="en-US" dirty="0"/>
          </a:p>
          <a:p>
            <a:r>
              <a:rPr lang="en-US" dirty="0"/>
              <a:t>Does not model the effects that would be seen in a heavy ion plasma driver.</a:t>
            </a:r>
          </a:p>
        </p:txBody>
      </p:sp>
      <p:sp>
        <p:nvSpPr>
          <p:cNvPr id="4" name="Slide Number Placeholder 3">
            <a:extLst>
              <a:ext uri="{FF2B5EF4-FFF2-40B4-BE49-F238E27FC236}">
                <a16:creationId xmlns:a16="http://schemas.microsoft.com/office/drawing/2014/main" id="{55D199E0-C711-B44D-8431-48B48F6B8EA8}"/>
              </a:ext>
            </a:extLst>
          </p:cNvPr>
          <p:cNvSpPr>
            <a:spLocks noGrp="1"/>
          </p:cNvSpPr>
          <p:nvPr>
            <p:ph type="sldNum" sz="quarter" idx="10"/>
          </p:nvPr>
        </p:nvSpPr>
        <p:spPr/>
        <p:txBody>
          <a:bodyPr/>
          <a:lstStyle/>
          <a:p>
            <a:pPr>
              <a:defRPr/>
            </a:pPr>
            <a:fld id="{2F6FF85D-730B-4B12-8B88-D2AEBA354849}" type="slidenum">
              <a:rPr lang="en-US" altLang="en-US" smtClean="0"/>
              <a:pPr>
                <a:defRPr/>
              </a:pPr>
              <a:t>29</a:t>
            </a:fld>
            <a:endParaRPr lang="en-US" altLang="en-US" dirty="0"/>
          </a:p>
        </p:txBody>
      </p:sp>
    </p:spTree>
    <p:extLst>
      <p:ext uri="{BB962C8B-B14F-4D97-AF65-F5344CB8AC3E}">
        <p14:creationId xmlns:p14="http://schemas.microsoft.com/office/powerpoint/2010/main" val="371395132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715A-7372-C841-8E55-F2226277C527}"/>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C84817C8-6FC7-824F-B711-5705D8952FC2}"/>
              </a:ext>
            </a:extLst>
          </p:cNvPr>
          <p:cNvSpPr>
            <a:spLocks noGrp="1"/>
          </p:cNvSpPr>
          <p:nvPr>
            <p:ph idx="1"/>
          </p:nvPr>
        </p:nvSpPr>
        <p:spPr>
          <a:xfrm>
            <a:off x="381000" y="1105968"/>
            <a:ext cx="8224838" cy="5286286"/>
          </a:xfrm>
        </p:spPr>
        <p:txBody>
          <a:bodyPr/>
          <a:lstStyle/>
          <a:p>
            <a:r>
              <a:rPr lang="en-US" dirty="0"/>
              <a:t>Provide 1D studies of low powered MPD thrusters.</a:t>
            </a:r>
          </a:p>
          <a:p>
            <a:endParaRPr lang="en-US" dirty="0"/>
          </a:p>
          <a:p>
            <a:r>
              <a:rPr lang="en-US" dirty="0"/>
              <a:t>Examine the effects of the applied current density within the MPD thrusters on the final axial velocity of the plasma and the expansion of the plasma density within the MPD chamber.</a:t>
            </a:r>
          </a:p>
          <a:p>
            <a:endParaRPr lang="en-US" dirty="0"/>
          </a:p>
          <a:p>
            <a:r>
              <a:rPr lang="en-US" dirty="0"/>
              <a:t>Analyze the effects of an applied solenoidal magnetic field within the MPD thruster on the axial and azimuthal components of the velocity.</a:t>
            </a:r>
          </a:p>
          <a:p>
            <a:endParaRPr lang="en-US" dirty="0"/>
          </a:p>
          <a:p>
            <a:r>
              <a:rPr lang="en-US" dirty="0"/>
              <a:t>Study the effects that the plasma number density has on the plasma motion and final plasma velocity.</a:t>
            </a:r>
          </a:p>
          <a:p>
            <a:endParaRPr lang="en-US" dirty="0"/>
          </a:p>
          <a:p>
            <a:endParaRPr lang="en-US" dirty="0"/>
          </a:p>
        </p:txBody>
      </p:sp>
      <p:sp>
        <p:nvSpPr>
          <p:cNvPr id="4" name="Slide Number Placeholder 3">
            <a:extLst>
              <a:ext uri="{FF2B5EF4-FFF2-40B4-BE49-F238E27FC236}">
                <a16:creationId xmlns:a16="http://schemas.microsoft.com/office/drawing/2014/main" id="{50963791-3EB7-614C-B49C-7D18C309A035}"/>
              </a:ext>
            </a:extLst>
          </p:cNvPr>
          <p:cNvSpPr>
            <a:spLocks noGrp="1"/>
          </p:cNvSpPr>
          <p:nvPr>
            <p:ph type="sldNum" sz="quarter" idx="10"/>
          </p:nvPr>
        </p:nvSpPr>
        <p:spPr/>
        <p:txBody>
          <a:bodyPr/>
          <a:lstStyle/>
          <a:p>
            <a:pPr>
              <a:defRPr/>
            </a:pPr>
            <a:fld id="{2F6FF85D-730B-4B12-8B88-D2AEBA354849}" type="slidenum">
              <a:rPr lang="en-US" altLang="en-US" smtClean="0"/>
              <a:pPr>
                <a:defRPr/>
              </a:pPr>
              <a:t>3</a:t>
            </a:fld>
            <a:endParaRPr lang="en-US" altLang="en-US" dirty="0"/>
          </a:p>
        </p:txBody>
      </p:sp>
    </p:spTree>
    <p:extLst>
      <p:ext uri="{BB962C8B-B14F-4D97-AF65-F5344CB8AC3E}">
        <p14:creationId xmlns:p14="http://schemas.microsoft.com/office/powerpoint/2010/main" val="22361189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Time-Dependent Results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455318"/>
                <a:ext cx="9284677" cy="4904255"/>
              </a:xfrm>
            </p:spPr>
            <p:txBody>
              <a:bodyPr/>
              <a:lstStyle/>
              <a:p>
                <a:pPr lvl="1"/>
                <a:r>
                  <a:rPr lang="en-US" dirty="0"/>
                  <a:t>For these simulations the initial plasma pressure is fixed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a:t>
                </a:r>
              </a:p>
              <a:p>
                <a:pPr lvl="1"/>
                <a:r>
                  <a:rPr lang="en-US" dirty="0"/>
                  <a:t>The initial velocity is also fixed at 100m/s.</a:t>
                </a:r>
              </a:p>
              <a:p>
                <a:pPr lvl="1"/>
                <a:r>
                  <a:rPr lang="en-US" dirty="0"/>
                  <a:t>Plasma is assumed to be a xenon plasma.</a:t>
                </a:r>
              </a:p>
              <a:p>
                <a:pPr lvl="1"/>
                <a:r>
                  <a:rPr lang="en-US" dirty="0"/>
                  <a:t>Pressure of the MPD chamber is initially kept at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𝑃𝑎</m:t>
                    </m:r>
                  </m:oMath>
                </a14:m>
                <a:r>
                  <a:rPr lang="en-US" dirty="0"/>
                  <a:t>.</a:t>
                </a:r>
              </a:p>
              <a:p>
                <a:pPr lvl="1"/>
                <a:r>
                  <a:rPr lang="en-US" dirty="0"/>
                  <a:t>This was chosen since it is the lowest pressure the numerical method could handle.</a:t>
                </a:r>
              </a:p>
              <a:p>
                <a:pPr lvl="1"/>
                <a:r>
                  <a:rPr lang="en-US" dirty="0"/>
                  <a:t>Simulation was run on a time domain from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𝑠</m:t>
                    </m:r>
                  </m:oMath>
                </a14:m>
                <a:r>
                  <a:rPr lang="en-US" dirty="0"/>
                  <a:t> to </a:t>
                </a:r>
                <a14:m>
                  <m:oMath xmlns:m="http://schemas.openxmlformats.org/officeDocument/2006/math">
                    <m:r>
                      <a:rPr lang="en-US" b="0" i="1" smtClean="0">
                        <a:latin typeface="Cambria Math" panose="02040503050406030204" pitchFamily="18" charset="0"/>
                      </a:rPr>
                      <m:t>3.6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𝑠</m:t>
                    </m:r>
                  </m:oMath>
                </a14:m>
                <a:r>
                  <a:rPr lang="en-US" dirty="0"/>
                  <a:t>.</a:t>
                </a:r>
              </a:p>
              <a:p>
                <a:pPr lvl="1"/>
                <a:r>
                  <a:rPr lang="en-US" dirty="0"/>
                  <a:t>The length of the MPD was set at </a:t>
                </a:r>
                <a14:m>
                  <m:oMath xmlns:m="http://schemas.openxmlformats.org/officeDocument/2006/math">
                    <m:r>
                      <a:rPr lang="en-US" b="0" i="1" smtClean="0">
                        <a:latin typeface="Cambria Math" panose="02040503050406030204" pitchFamily="18" charset="0"/>
                      </a:rPr>
                      <m:t>15.2</m:t>
                    </m:r>
                    <m:r>
                      <a:rPr lang="en-US" b="0" i="1" smtClean="0">
                        <a:latin typeface="Cambria Math" panose="02040503050406030204" pitchFamily="18" charset="0"/>
                      </a:rPr>
                      <m:t>𝑐𝑚</m:t>
                    </m:r>
                  </m:oMath>
                </a14:m>
                <a:r>
                  <a:rPr lang="en-US" dirty="0"/>
                  <a:t>.</a:t>
                </a:r>
              </a:p>
              <a:p>
                <a:pPr lvl="1"/>
                <a:r>
                  <a:rPr lang="en-US" dirty="0"/>
                  <a:t>The CFL value was set at 0.4.</a:t>
                </a:r>
              </a:p>
              <a:p>
                <a:pPr lvl="1"/>
                <a:r>
                  <a:rPr lang="en-US" dirty="0"/>
                  <a:t>It is assumed that plasma enters MPD fully ionized.</a:t>
                </a:r>
                <a:br>
                  <a:rPr lang="en-US" dirty="0"/>
                </a:br>
                <a:br>
                  <a:rPr lang="en-US" dirty="0"/>
                </a:br>
                <a:endParaRPr lang="en-US" dirty="0"/>
              </a:p>
            </p:txBody>
          </p:sp>
        </mc:Choice>
        <mc:Fallback>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0" y="1455318"/>
                <a:ext cx="9284677" cy="4904255"/>
              </a:xfrm>
              <a:blipFill>
                <a:blip r:embed="rId2"/>
                <a:stretch>
                  <a:fillRect t="-7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30</a:t>
            </a:fld>
            <a:endParaRPr lang="en-US" altLang="en-US" dirty="0"/>
          </a:p>
        </p:txBody>
      </p:sp>
    </p:spTree>
    <p:extLst>
      <p:ext uri="{BB962C8B-B14F-4D97-AF65-F5344CB8AC3E}">
        <p14:creationId xmlns:p14="http://schemas.microsoft.com/office/powerpoint/2010/main" val="57611637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3FC3-EDB3-B74F-B2ED-CD9E2BACFBB1}"/>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BD3FC56E-F86F-BC4C-BFEA-1BBBEFB5F31C}"/>
              </a:ext>
            </a:extLst>
          </p:cNvPr>
          <p:cNvSpPr>
            <a:spLocks noGrp="1"/>
          </p:cNvSpPr>
          <p:nvPr>
            <p:ph idx="1"/>
          </p:nvPr>
        </p:nvSpPr>
        <p:spPr>
          <a:xfrm>
            <a:off x="387053" y="1114158"/>
            <a:ext cx="8369893" cy="483550"/>
          </a:xfrm>
        </p:spPr>
        <p:txBody>
          <a:bodyPr/>
          <a:lstStyle/>
          <a:p>
            <a:r>
              <a:rPr lang="en-US" dirty="0"/>
              <a:t>Vacuum Density Studies: Resistivity</a:t>
            </a:r>
          </a:p>
        </p:txBody>
      </p:sp>
      <p:sp>
        <p:nvSpPr>
          <p:cNvPr id="4" name="Slide Number Placeholder 3">
            <a:extLst>
              <a:ext uri="{FF2B5EF4-FFF2-40B4-BE49-F238E27FC236}">
                <a16:creationId xmlns:a16="http://schemas.microsoft.com/office/drawing/2014/main" id="{BCAF8232-6047-414E-BFEB-47A0957C420C}"/>
              </a:ext>
            </a:extLst>
          </p:cNvPr>
          <p:cNvSpPr>
            <a:spLocks noGrp="1"/>
          </p:cNvSpPr>
          <p:nvPr>
            <p:ph type="sldNum" sz="quarter" idx="10"/>
          </p:nvPr>
        </p:nvSpPr>
        <p:spPr/>
        <p:txBody>
          <a:bodyPr/>
          <a:lstStyle/>
          <a:p>
            <a:pPr>
              <a:defRPr/>
            </a:pPr>
            <a:fld id="{2F6FF85D-730B-4B12-8B88-D2AEBA354849}" type="slidenum">
              <a:rPr lang="en-US" altLang="en-US" smtClean="0"/>
              <a:pPr>
                <a:defRPr/>
              </a:pPr>
              <a:t>31</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85EA34B1-F327-9541-8F18-447F90312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1735" y="1886459"/>
            <a:ext cx="4687581" cy="385738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97E87D-8F13-3F42-B430-1007DFC85561}"/>
                  </a:ext>
                </a:extLst>
              </p:cNvPr>
              <p:cNvSpPr txBox="1"/>
              <p:nvPr/>
            </p:nvSpPr>
            <p:spPr>
              <a:xfrm>
                <a:off x="387053" y="1869012"/>
                <a:ext cx="383706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Vacuum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times the injected plasma density were tested.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 trend of the reduced vacuum density is to reduce the plasma resistivity within the MPD chamber.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density values show final values of the resistivity on the order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oMath>
                </a14:m>
                <a:r>
                  <a:rPr lang="el-GR" dirty="0" err="1"/>
                  <a:t>Ω</a:t>
                </a:r>
                <a:r>
                  <a:rPr lang="el-GR" dirty="0"/>
                  <a:t>−</a:t>
                </a:r>
                <a:r>
                  <a:rPr lang="en-US" dirty="0"/>
                  <a:t>cm.</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Choice>
        <mc:Fallback>
          <p:sp>
            <p:nvSpPr>
              <p:cNvPr id="7" name="TextBox 6">
                <a:extLst>
                  <a:ext uri="{FF2B5EF4-FFF2-40B4-BE49-F238E27FC236}">
                    <a16:creationId xmlns:a16="http://schemas.microsoft.com/office/drawing/2014/main" id="{6497E87D-8F13-3F42-B430-1007DFC85561}"/>
                  </a:ext>
                </a:extLst>
              </p:cNvPr>
              <p:cNvSpPr txBox="1">
                <a:spLocks noRot="1" noChangeAspect="1" noMove="1" noResize="1" noEditPoints="1" noAdjustHandles="1" noChangeArrowheads="1" noChangeShapeType="1" noTextEdit="1"/>
              </p:cNvSpPr>
              <p:nvPr/>
            </p:nvSpPr>
            <p:spPr>
              <a:xfrm>
                <a:off x="387053" y="1869012"/>
                <a:ext cx="3837062" cy="4801314"/>
              </a:xfrm>
              <a:prstGeom prst="rect">
                <a:avLst/>
              </a:prstGeom>
              <a:blipFill>
                <a:blip r:embed="rId3"/>
                <a:stretch>
                  <a:fillRect l="-990" t="-792" r="-2310"/>
                </a:stretch>
              </a:blipFill>
            </p:spPr>
            <p:txBody>
              <a:bodyPr/>
              <a:lstStyle/>
              <a:p>
                <a:r>
                  <a:rPr lang="en-US">
                    <a:noFill/>
                  </a:rPr>
                  <a:t> </a:t>
                </a:r>
              </a:p>
            </p:txBody>
          </p:sp>
        </mc:Fallback>
      </mc:AlternateContent>
    </p:spTree>
    <p:extLst>
      <p:ext uri="{BB962C8B-B14F-4D97-AF65-F5344CB8AC3E}">
        <p14:creationId xmlns:p14="http://schemas.microsoft.com/office/powerpoint/2010/main" val="13408327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FA2-171E-B04D-8778-B42D1D76DE61}"/>
              </a:ext>
            </a:extLst>
          </p:cNvPr>
          <p:cNvSpPr>
            <a:spLocks noGrp="1"/>
          </p:cNvSpPr>
          <p:nvPr>
            <p:ph type="title"/>
          </p:nvPr>
        </p:nvSpPr>
        <p:spPr/>
        <p:txBody>
          <a:bodyPr/>
          <a:lstStyle/>
          <a:p>
            <a:r>
              <a:rPr lang="en-US" dirty="0"/>
              <a:t>Time-Dependent Results</a:t>
            </a:r>
          </a:p>
        </p:txBody>
      </p:sp>
      <p:sp>
        <p:nvSpPr>
          <p:cNvPr id="4" name="Slide Number Placeholder 3">
            <a:extLst>
              <a:ext uri="{FF2B5EF4-FFF2-40B4-BE49-F238E27FC236}">
                <a16:creationId xmlns:a16="http://schemas.microsoft.com/office/drawing/2014/main" id="{F6C990F9-4E03-8044-979C-C4323B90456F}"/>
              </a:ext>
            </a:extLst>
          </p:cNvPr>
          <p:cNvSpPr>
            <a:spLocks noGrp="1"/>
          </p:cNvSpPr>
          <p:nvPr>
            <p:ph type="sldNum" sz="quarter" idx="10"/>
          </p:nvPr>
        </p:nvSpPr>
        <p:spPr/>
        <p:txBody>
          <a:bodyPr/>
          <a:lstStyle/>
          <a:p>
            <a:pPr>
              <a:defRPr/>
            </a:pPr>
            <a:fld id="{2F6FF85D-730B-4B12-8B88-D2AEBA354849}" type="slidenum">
              <a:rPr lang="en-US" altLang="en-US" smtClean="0"/>
              <a:pPr>
                <a:defRPr/>
              </a:pPr>
              <a:t>32</a:t>
            </a:fld>
            <a:endParaRPr lang="en-US" altLang="en-US" dirty="0"/>
          </a:p>
        </p:txBody>
      </p:sp>
      <p:sp>
        <p:nvSpPr>
          <p:cNvPr id="5" name="Content Placeholder 2">
            <a:extLst>
              <a:ext uri="{FF2B5EF4-FFF2-40B4-BE49-F238E27FC236}">
                <a16:creationId xmlns:a16="http://schemas.microsoft.com/office/drawing/2014/main" id="{673A9003-290C-394E-A3BA-5FC905D30921}"/>
              </a:ext>
            </a:extLst>
          </p:cNvPr>
          <p:cNvSpPr>
            <a:spLocks noGrp="1"/>
          </p:cNvSpPr>
          <p:nvPr>
            <p:ph idx="1"/>
          </p:nvPr>
        </p:nvSpPr>
        <p:spPr>
          <a:xfrm>
            <a:off x="99701" y="1062124"/>
            <a:ext cx="7772400" cy="517733"/>
          </a:xfrm>
        </p:spPr>
        <p:txBody>
          <a:bodyPr/>
          <a:lstStyle/>
          <a:p>
            <a:r>
              <a:rPr lang="en-US" dirty="0"/>
              <a:t>Vacuum Density Studies: Plasma Expansion</a:t>
            </a:r>
          </a:p>
        </p:txBody>
      </p:sp>
      <p:pic>
        <p:nvPicPr>
          <p:cNvPr id="7" name="Picture 6" descr="Chart, line chart&#10;&#10;Description automatically generated">
            <a:extLst>
              <a:ext uri="{FF2B5EF4-FFF2-40B4-BE49-F238E27FC236}">
                <a16:creationId xmlns:a16="http://schemas.microsoft.com/office/drawing/2014/main" id="{A12999DB-BE54-EC4B-AF1D-2B60FF688B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925" y="1803519"/>
            <a:ext cx="4828374" cy="4171623"/>
          </a:xfrm>
          <a:prstGeom prst="rect">
            <a:avLst/>
          </a:prstGeom>
        </p:spPr>
      </p:pic>
      <p:sp>
        <p:nvSpPr>
          <p:cNvPr id="8" name="TextBox 7">
            <a:extLst>
              <a:ext uri="{FF2B5EF4-FFF2-40B4-BE49-F238E27FC236}">
                <a16:creationId xmlns:a16="http://schemas.microsoft.com/office/drawing/2014/main" id="{A608E30D-747E-B44A-8471-F7CD813A5EDC}"/>
              </a:ext>
            </a:extLst>
          </p:cNvPr>
          <p:cNvSpPr txBox="1"/>
          <p:nvPr/>
        </p:nvSpPr>
        <p:spPr>
          <a:xfrm>
            <a:off x="99701" y="1640643"/>
            <a:ext cx="405355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lower the vacuum plasma density,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Trade off for the decrease in vacuum plasma density is the increase in plasma expansion.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beams for heavy ion drivers must remain compact in order to effectively function as a spherical liner for target implosion.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accelerated within an MPD thruster may expand too rapidly within the chamber to be used in a heavy ion driver.</a:t>
            </a:r>
          </a:p>
        </p:txBody>
      </p:sp>
    </p:spTree>
    <p:extLst>
      <p:ext uri="{BB962C8B-B14F-4D97-AF65-F5344CB8AC3E}">
        <p14:creationId xmlns:p14="http://schemas.microsoft.com/office/powerpoint/2010/main" val="3849454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44D9-9055-9242-842E-5BAE29FEF17F}"/>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3340A8A-58CB-C244-ACAD-E28F7C5DC759}"/>
              </a:ext>
            </a:extLst>
          </p:cNvPr>
          <p:cNvSpPr>
            <a:spLocks noGrp="1"/>
          </p:cNvSpPr>
          <p:nvPr>
            <p:ph idx="1"/>
          </p:nvPr>
        </p:nvSpPr>
        <p:spPr>
          <a:xfrm>
            <a:off x="338271" y="1148697"/>
            <a:ext cx="8104974" cy="509187"/>
          </a:xfrm>
        </p:spPr>
        <p:txBody>
          <a:bodyPr/>
          <a:lstStyle/>
          <a:p>
            <a:r>
              <a:rPr lang="en-US" dirty="0"/>
              <a:t>Vacuum Density Studies: Axial Velocity</a:t>
            </a:r>
          </a:p>
          <a:p>
            <a:endParaRPr lang="en-US" dirty="0"/>
          </a:p>
        </p:txBody>
      </p:sp>
      <p:sp>
        <p:nvSpPr>
          <p:cNvPr id="4" name="Slide Number Placeholder 3">
            <a:extLst>
              <a:ext uri="{FF2B5EF4-FFF2-40B4-BE49-F238E27FC236}">
                <a16:creationId xmlns:a16="http://schemas.microsoft.com/office/drawing/2014/main" id="{CE262A45-6BDB-6C47-A585-E01482E5E168}"/>
              </a:ext>
            </a:extLst>
          </p:cNvPr>
          <p:cNvSpPr>
            <a:spLocks noGrp="1"/>
          </p:cNvSpPr>
          <p:nvPr>
            <p:ph type="sldNum" sz="quarter" idx="10"/>
          </p:nvPr>
        </p:nvSpPr>
        <p:spPr/>
        <p:txBody>
          <a:bodyPr/>
          <a:lstStyle/>
          <a:p>
            <a:pPr>
              <a:defRPr/>
            </a:pPr>
            <a:fld id="{2F6FF85D-730B-4B12-8B88-D2AEBA354849}" type="slidenum">
              <a:rPr lang="en-US" altLang="en-US" smtClean="0"/>
              <a:pPr>
                <a:defRPr/>
              </a:pPr>
              <a:t>33</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643F9EE8-1489-1641-BE80-B84E4CC31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20" y="1777881"/>
            <a:ext cx="5031260" cy="4159917"/>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125E3A-3FF9-7143-86D9-23B7A6F43D60}"/>
                  </a:ext>
                </a:extLst>
              </p:cNvPr>
              <p:cNvSpPr txBox="1"/>
              <p:nvPr/>
            </p:nvSpPr>
            <p:spPr>
              <a:xfrm>
                <a:off x="40520" y="1777881"/>
                <a:ext cx="3958912" cy="4807470"/>
              </a:xfrm>
              <a:prstGeom prst="rect">
                <a:avLst/>
              </a:prstGeom>
              <a:noFill/>
            </p:spPr>
            <p:txBody>
              <a:bodyPr wrap="square" rtlCol="0">
                <a:spAutoFit/>
              </a:bodyPr>
              <a:lstStyle/>
              <a:p>
                <a:pPr marL="285750" indent="-285750">
                  <a:buFont typeface="Arial" panose="020B0604020202020204" pitchFamily="34" charset="0"/>
                  <a:buChar char="•"/>
                </a:pPr>
                <a:r>
                  <a:rPr lang="en-US" dirty="0"/>
                  <a:t>Decrease in vacuum plasma density results in the increase of the z-axis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 &amp;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correspond to a z-axis plasma velocity plateau at  </a:t>
                </a:r>
                <a14:m>
                  <m:oMath xmlns:m="http://schemas.openxmlformats.org/officeDocument/2006/math">
                    <m:r>
                      <a:rPr lang="en-US" i="1" dirty="0" smtClean="0">
                        <a:latin typeface="Cambria Math" panose="02040503050406030204" pitchFamily="18" charset="0"/>
                      </a:rPr>
                      <m:t>4.2</m:t>
                    </m:r>
                    <m:r>
                      <a:rPr lang="en-US" i="1" dirty="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4</m:t>
                        </m:r>
                      </m:sup>
                    </m:sSup>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r>
                      <a:rPr lang="en-US" i="1">
                        <a:latin typeface="Cambria Math" panose="02040503050406030204" pitchFamily="18" charset="0"/>
                      </a:rPr>
                      <m:t> &amp; </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oMath>
                </a14:m>
                <a:r>
                  <a:rPr lang="en-US" dirty="0"/>
                  <a:t> provide a good simulation of the vacuum for this solver. </a:t>
                </a:r>
                <a:br>
                  <a:rPr lang="en-US" dirty="0"/>
                </a:br>
                <a:endParaRPr lang="en-US" dirty="0"/>
              </a:p>
            </p:txBody>
          </p:sp>
        </mc:Choice>
        <mc:Fallback>
          <p:sp>
            <p:nvSpPr>
              <p:cNvPr id="7" name="TextBox 6">
                <a:extLst>
                  <a:ext uri="{FF2B5EF4-FFF2-40B4-BE49-F238E27FC236}">
                    <a16:creationId xmlns:a16="http://schemas.microsoft.com/office/drawing/2014/main" id="{7D125E3A-3FF9-7143-86D9-23B7A6F43D60}"/>
                  </a:ext>
                </a:extLst>
              </p:cNvPr>
              <p:cNvSpPr txBox="1">
                <a:spLocks noRot="1" noChangeAspect="1" noMove="1" noResize="1" noEditPoints="1" noAdjustHandles="1" noChangeArrowheads="1" noChangeShapeType="1" noTextEdit="1"/>
              </p:cNvSpPr>
              <p:nvPr/>
            </p:nvSpPr>
            <p:spPr>
              <a:xfrm>
                <a:off x="40520" y="1777881"/>
                <a:ext cx="3958912" cy="4807470"/>
              </a:xfrm>
              <a:prstGeom prst="rect">
                <a:avLst/>
              </a:prstGeom>
              <a:blipFill>
                <a:blip r:embed="rId3"/>
                <a:stretch>
                  <a:fillRect l="-962" t="-792"/>
                </a:stretch>
              </a:blipFill>
            </p:spPr>
            <p:txBody>
              <a:bodyPr/>
              <a:lstStyle/>
              <a:p>
                <a:r>
                  <a:rPr lang="en-US">
                    <a:noFill/>
                  </a:rPr>
                  <a:t> </a:t>
                </a:r>
              </a:p>
            </p:txBody>
          </p:sp>
        </mc:Fallback>
      </mc:AlternateContent>
    </p:spTree>
    <p:extLst>
      <p:ext uri="{BB962C8B-B14F-4D97-AF65-F5344CB8AC3E}">
        <p14:creationId xmlns:p14="http://schemas.microsoft.com/office/powerpoint/2010/main" val="64947134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2AD0-ABD4-804E-A350-6D5DC933163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9C319A9-8E4F-7C41-93C0-244C79DCF3B3}"/>
              </a:ext>
            </a:extLst>
          </p:cNvPr>
          <p:cNvSpPr>
            <a:spLocks noGrp="1"/>
          </p:cNvSpPr>
          <p:nvPr>
            <p:ph idx="1"/>
          </p:nvPr>
        </p:nvSpPr>
        <p:spPr>
          <a:xfrm>
            <a:off x="87594" y="1191426"/>
            <a:ext cx="7772400" cy="543370"/>
          </a:xfrm>
        </p:spPr>
        <p:txBody>
          <a:bodyPr/>
          <a:lstStyle/>
          <a:p>
            <a:r>
              <a:rPr lang="en-US" dirty="0"/>
              <a:t>Applied Current Studies: Plasma Expansion</a:t>
            </a:r>
          </a:p>
        </p:txBody>
      </p:sp>
      <p:sp>
        <p:nvSpPr>
          <p:cNvPr id="4" name="Slide Number Placeholder 3">
            <a:extLst>
              <a:ext uri="{FF2B5EF4-FFF2-40B4-BE49-F238E27FC236}">
                <a16:creationId xmlns:a16="http://schemas.microsoft.com/office/drawing/2014/main" id="{376B84F0-1542-4447-AF82-2B32CF1215BA}"/>
              </a:ext>
            </a:extLst>
          </p:cNvPr>
          <p:cNvSpPr>
            <a:spLocks noGrp="1"/>
          </p:cNvSpPr>
          <p:nvPr>
            <p:ph type="sldNum" sz="quarter" idx="10"/>
          </p:nvPr>
        </p:nvSpPr>
        <p:spPr/>
        <p:txBody>
          <a:bodyPr/>
          <a:lstStyle/>
          <a:p>
            <a:pPr>
              <a:defRPr/>
            </a:pPr>
            <a:fld id="{2F6FF85D-730B-4B12-8B88-D2AEBA354849}" type="slidenum">
              <a:rPr lang="en-US" altLang="en-US" smtClean="0"/>
              <a:pPr>
                <a:defRPr/>
              </a:pPr>
              <a:t>34</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B910C9BB-8B9B-2C49-9B19-0F228298F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116" y="1897522"/>
            <a:ext cx="5097884" cy="4058897"/>
          </a:xfrm>
          <a:prstGeom prst="rect">
            <a:avLst/>
          </a:prstGeom>
        </p:spPr>
      </p:pic>
      <p:sp>
        <p:nvSpPr>
          <p:cNvPr id="7" name="TextBox 6">
            <a:extLst>
              <a:ext uri="{FF2B5EF4-FFF2-40B4-BE49-F238E27FC236}">
                <a16:creationId xmlns:a16="http://schemas.microsoft.com/office/drawing/2014/main" id="{50B218B5-A519-5C43-9BFF-C680F1986FD1}"/>
              </a:ext>
            </a:extLst>
          </p:cNvPr>
          <p:cNvSpPr txBox="1"/>
          <p:nvPr/>
        </p:nvSpPr>
        <p:spPr>
          <a:xfrm>
            <a:off x="111096" y="1897522"/>
            <a:ext cx="3862698"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greater the current applied to the MPD thruster,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1000A current corresponds to a decay distance of 2.2cm, where as 4000A corresponds to a decay distance of 0.8cm.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low-power MPD thrusters are more desirable for heavy ion drivers in terms of plasma expansion within the MPD channel.</a:t>
            </a:r>
          </a:p>
        </p:txBody>
      </p:sp>
    </p:spTree>
    <p:extLst>
      <p:ext uri="{BB962C8B-B14F-4D97-AF65-F5344CB8AC3E}">
        <p14:creationId xmlns:p14="http://schemas.microsoft.com/office/powerpoint/2010/main" val="32969297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6CE5-C61D-F24A-BCA2-30200CF622F0}"/>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50D8AA5D-FAA3-AE43-AA69-0BD2FB8B755D}"/>
              </a:ext>
            </a:extLst>
          </p:cNvPr>
          <p:cNvSpPr>
            <a:spLocks noGrp="1"/>
          </p:cNvSpPr>
          <p:nvPr>
            <p:ph idx="1"/>
          </p:nvPr>
        </p:nvSpPr>
        <p:spPr>
          <a:xfrm>
            <a:off x="75029" y="1056178"/>
            <a:ext cx="7772400" cy="560462"/>
          </a:xfrm>
        </p:spPr>
        <p:txBody>
          <a:bodyPr/>
          <a:lstStyle/>
          <a:p>
            <a:r>
              <a:rPr lang="en-US" dirty="0"/>
              <a:t>Applied Current Studies: Axial Velocity</a:t>
            </a:r>
          </a:p>
          <a:p>
            <a:endParaRPr lang="en-US" dirty="0"/>
          </a:p>
        </p:txBody>
      </p:sp>
      <p:sp>
        <p:nvSpPr>
          <p:cNvPr id="4" name="Slide Number Placeholder 3">
            <a:extLst>
              <a:ext uri="{FF2B5EF4-FFF2-40B4-BE49-F238E27FC236}">
                <a16:creationId xmlns:a16="http://schemas.microsoft.com/office/drawing/2014/main" id="{C0043E66-FECD-914D-930E-F30FC6835172}"/>
              </a:ext>
            </a:extLst>
          </p:cNvPr>
          <p:cNvSpPr>
            <a:spLocks noGrp="1"/>
          </p:cNvSpPr>
          <p:nvPr>
            <p:ph type="sldNum" sz="quarter" idx="10"/>
          </p:nvPr>
        </p:nvSpPr>
        <p:spPr/>
        <p:txBody>
          <a:bodyPr/>
          <a:lstStyle/>
          <a:p>
            <a:pPr>
              <a:defRPr/>
            </a:pPr>
            <a:fld id="{2F6FF85D-730B-4B12-8B88-D2AEBA354849}" type="slidenum">
              <a:rPr lang="en-US" altLang="en-US" smtClean="0"/>
              <a:pPr>
                <a:defRPr/>
              </a:pPr>
              <a:t>35</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05ED9643-F361-6D47-89DE-3F9DEA843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6284" y="1812925"/>
            <a:ext cx="4972687" cy="4160585"/>
          </a:xfrm>
          <a:prstGeom prst="rect">
            <a:avLst/>
          </a:prstGeom>
        </p:spPr>
      </p:pic>
      <p:sp>
        <p:nvSpPr>
          <p:cNvPr id="7" name="TextBox 6">
            <a:extLst>
              <a:ext uri="{FF2B5EF4-FFF2-40B4-BE49-F238E27FC236}">
                <a16:creationId xmlns:a16="http://schemas.microsoft.com/office/drawing/2014/main" id="{F15B9884-6941-D743-AAA9-69C6DBF272ED}"/>
              </a:ext>
            </a:extLst>
          </p:cNvPr>
          <p:cNvSpPr txBox="1"/>
          <p:nvPr/>
        </p:nvSpPr>
        <p:spPr>
          <a:xfrm>
            <a:off x="75029" y="1524211"/>
            <a:ext cx="402125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The higher the applied MPD current, the lower the z-axis plasma velocity at the thruster outlet.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 plasma is initially maintained at a high pressure, the primary mechanism of the plasma’s initial acceleration is not electromagnetic, but hydrodynamic.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applied currents then accelerate the plasma out of the thruster before the plasma column can feel the full effects of the force from the hydrodynamic expansion.</a:t>
            </a:r>
          </a:p>
        </p:txBody>
      </p:sp>
    </p:spTree>
    <p:extLst>
      <p:ext uri="{BB962C8B-B14F-4D97-AF65-F5344CB8AC3E}">
        <p14:creationId xmlns:p14="http://schemas.microsoft.com/office/powerpoint/2010/main" val="47780791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9B06-626F-F046-A379-984C058793A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42C3C4B7-7311-A947-B4CC-5D203F3E81CA}"/>
              </a:ext>
            </a:extLst>
          </p:cNvPr>
          <p:cNvSpPr>
            <a:spLocks noGrp="1"/>
          </p:cNvSpPr>
          <p:nvPr>
            <p:ph idx="1"/>
          </p:nvPr>
        </p:nvSpPr>
        <p:spPr>
          <a:xfrm>
            <a:off x="218630" y="1235372"/>
            <a:ext cx="7840054" cy="577553"/>
          </a:xfrm>
        </p:spPr>
        <p:txBody>
          <a:bodyPr/>
          <a:lstStyle/>
          <a:p>
            <a:r>
              <a:rPr lang="en-US" dirty="0"/>
              <a:t>Applied Magnetic Field Studies: Axial and Azimuthal Velocity</a:t>
            </a:r>
          </a:p>
        </p:txBody>
      </p:sp>
      <p:sp>
        <p:nvSpPr>
          <p:cNvPr id="4" name="Slide Number Placeholder 3">
            <a:extLst>
              <a:ext uri="{FF2B5EF4-FFF2-40B4-BE49-F238E27FC236}">
                <a16:creationId xmlns:a16="http://schemas.microsoft.com/office/drawing/2014/main" id="{0E0E9D54-9378-9643-8CFD-3958E4CDC731}"/>
              </a:ext>
            </a:extLst>
          </p:cNvPr>
          <p:cNvSpPr>
            <a:spLocks noGrp="1"/>
          </p:cNvSpPr>
          <p:nvPr>
            <p:ph type="sldNum" sz="quarter" idx="10"/>
          </p:nvPr>
        </p:nvSpPr>
        <p:spPr/>
        <p:txBody>
          <a:bodyPr/>
          <a:lstStyle/>
          <a:p>
            <a:pPr>
              <a:defRPr/>
            </a:pPr>
            <a:fld id="{2F6FF85D-730B-4B12-8B88-D2AEBA354849}" type="slidenum">
              <a:rPr lang="en-US" altLang="en-US" smtClean="0"/>
              <a:pPr>
                <a:defRPr/>
              </a:pPr>
              <a:t>36</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2019A7F1-C302-F84A-AFD5-6E8F75281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29" y="2038172"/>
            <a:ext cx="4453699" cy="3599355"/>
          </a:xfrm>
          <a:prstGeom prst="rect">
            <a:avLst/>
          </a:prstGeom>
        </p:spPr>
      </p:pic>
      <p:pic>
        <p:nvPicPr>
          <p:cNvPr id="8" name="Picture 7" descr="Chart, line chart&#10;&#10;Description automatically generated">
            <a:extLst>
              <a:ext uri="{FF2B5EF4-FFF2-40B4-BE49-F238E27FC236}">
                <a16:creationId xmlns:a16="http://schemas.microsoft.com/office/drawing/2014/main" id="{E62376B2-C8D8-A147-AB9F-1A34F45D2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928" y="2038171"/>
            <a:ext cx="4505771" cy="3626365"/>
          </a:xfrm>
          <a:prstGeom prst="rect">
            <a:avLst/>
          </a:prstGeom>
        </p:spPr>
      </p:pic>
    </p:spTree>
    <p:extLst>
      <p:ext uri="{BB962C8B-B14F-4D97-AF65-F5344CB8AC3E}">
        <p14:creationId xmlns:p14="http://schemas.microsoft.com/office/powerpoint/2010/main" val="82485984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8A6F-2451-9D4A-988D-6AA8A228BB4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E4677A8-D7ED-D242-B302-1F9FCAD3755E}"/>
              </a:ext>
            </a:extLst>
          </p:cNvPr>
          <p:cNvSpPr>
            <a:spLocks noGrp="1"/>
          </p:cNvSpPr>
          <p:nvPr>
            <p:ph idx="1"/>
          </p:nvPr>
        </p:nvSpPr>
        <p:spPr>
          <a:xfrm>
            <a:off x="228600" y="1243918"/>
            <a:ext cx="7924800" cy="569007"/>
          </a:xfrm>
        </p:spPr>
        <p:txBody>
          <a:bodyPr/>
          <a:lstStyle/>
          <a:p>
            <a:r>
              <a:rPr lang="en-US" dirty="0"/>
              <a:t>Applied Magnetic Field Studies: Axial and Azimuthal Velocity</a:t>
            </a:r>
          </a:p>
          <a:p>
            <a:endParaRPr lang="en-US" dirty="0"/>
          </a:p>
        </p:txBody>
      </p:sp>
      <p:sp>
        <p:nvSpPr>
          <p:cNvPr id="4" name="Slide Number Placeholder 3">
            <a:extLst>
              <a:ext uri="{FF2B5EF4-FFF2-40B4-BE49-F238E27FC236}">
                <a16:creationId xmlns:a16="http://schemas.microsoft.com/office/drawing/2014/main" id="{699E1ECD-185C-B24B-8133-194BA872BB17}"/>
              </a:ext>
            </a:extLst>
          </p:cNvPr>
          <p:cNvSpPr>
            <a:spLocks noGrp="1"/>
          </p:cNvSpPr>
          <p:nvPr>
            <p:ph type="sldNum" sz="quarter" idx="10"/>
          </p:nvPr>
        </p:nvSpPr>
        <p:spPr/>
        <p:txBody>
          <a:bodyPr/>
          <a:lstStyle/>
          <a:p>
            <a:pPr>
              <a:defRPr/>
            </a:pPr>
            <a:fld id="{2F6FF85D-730B-4B12-8B88-D2AEBA354849}" type="slidenum">
              <a:rPr lang="en-US" altLang="en-US" smtClean="0"/>
              <a:pPr>
                <a:defRPr/>
              </a:pPr>
              <a:t>37</a:t>
            </a:fld>
            <a:endParaRPr lang="en-US" altLang="en-US" dirty="0"/>
          </a:p>
        </p:txBody>
      </p:sp>
      <p:pic>
        <p:nvPicPr>
          <p:cNvPr id="6" name="Picture 5" descr="Chart, line chart&#10;&#10;Description automatically generated">
            <a:extLst>
              <a:ext uri="{FF2B5EF4-FFF2-40B4-BE49-F238E27FC236}">
                <a16:creationId xmlns:a16="http://schemas.microsoft.com/office/drawing/2014/main" id="{F1C5E4AF-BD9F-744E-9494-46E2204BF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2140810"/>
            <a:ext cx="4414010" cy="3578417"/>
          </a:xfrm>
          <a:prstGeom prst="rect">
            <a:avLst/>
          </a:prstGeom>
        </p:spPr>
      </p:pic>
      <p:pic>
        <p:nvPicPr>
          <p:cNvPr id="8" name="Picture 7" descr="Chart, line chart&#10;&#10;Description automatically generated">
            <a:extLst>
              <a:ext uri="{FF2B5EF4-FFF2-40B4-BE49-F238E27FC236}">
                <a16:creationId xmlns:a16="http://schemas.microsoft.com/office/drawing/2014/main" id="{8459A6A1-A44C-904B-B913-B7A0EB8ED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2376" y="2161966"/>
            <a:ext cx="4585424" cy="3557261"/>
          </a:xfrm>
          <a:prstGeom prst="rect">
            <a:avLst/>
          </a:prstGeom>
        </p:spPr>
      </p:pic>
    </p:spTree>
    <p:extLst>
      <p:ext uri="{BB962C8B-B14F-4D97-AF65-F5344CB8AC3E}">
        <p14:creationId xmlns:p14="http://schemas.microsoft.com/office/powerpoint/2010/main" val="357392697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F095-8FA1-A443-9A81-1A33E5998E0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126716E7-4692-9948-9611-3357FD726CD4}"/>
              </a:ext>
            </a:extLst>
          </p:cNvPr>
          <p:cNvSpPr>
            <a:spLocks noGrp="1"/>
          </p:cNvSpPr>
          <p:nvPr>
            <p:ph idx="1"/>
          </p:nvPr>
        </p:nvSpPr>
        <p:spPr>
          <a:xfrm>
            <a:off x="141005" y="1123036"/>
            <a:ext cx="7617864" cy="551916"/>
          </a:xfrm>
        </p:spPr>
        <p:txBody>
          <a:bodyPr/>
          <a:lstStyle/>
          <a:p>
            <a:r>
              <a:rPr lang="en-US" dirty="0"/>
              <a:t>Applied Magnetic Field Studies</a:t>
            </a:r>
          </a:p>
        </p:txBody>
      </p:sp>
      <p:sp>
        <p:nvSpPr>
          <p:cNvPr id="4" name="Slide Number Placeholder 3">
            <a:extLst>
              <a:ext uri="{FF2B5EF4-FFF2-40B4-BE49-F238E27FC236}">
                <a16:creationId xmlns:a16="http://schemas.microsoft.com/office/drawing/2014/main" id="{296A69DF-E403-3D4E-B983-EFAB10648C25}"/>
              </a:ext>
            </a:extLst>
          </p:cNvPr>
          <p:cNvSpPr>
            <a:spLocks noGrp="1"/>
          </p:cNvSpPr>
          <p:nvPr>
            <p:ph type="sldNum" sz="quarter" idx="10"/>
          </p:nvPr>
        </p:nvSpPr>
        <p:spPr/>
        <p:txBody>
          <a:bodyPr/>
          <a:lstStyle/>
          <a:p>
            <a:pPr>
              <a:defRPr/>
            </a:pPr>
            <a:fld id="{2F6FF85D-730B-4B12-8B88-D2AEBA354849}" type="slidenum">
              <a:rPr lang="en-US" altLang="en-US" smtClean="0"/>
              <a:pPr>
                <a:defRPr/>
              </a:pPr>
              <a:t>38</a:t>
            </a:fld>
            <a:endParaRPr lang="en-US" altLang="en-US" dirty="0"/>
          </a:p>
        </p:txBody>
      </p:sp>
      <p:sp>
        <p:nvSpPr>
          <p:cNvPr id="5" name="TextBox 4">
            <a:extLst>
              <a:ext uri="{FF2B5EF4-FFF2-40B4-BE49-F238E27FC236}">
                <a16:creationId xmlns:a16="http://schemas.microsoft.com/office/drawing/2014/main" id="{AFFE50CE-6A79-6F47-9E63-066934F79AF7}"/>
              </a:ext>
            </a:extLst>
          </p:cNvPr>
          <p:cNvSpPr txBox="1"/>
          <p:nvPr/>
        </p:nvSpPr>
        <p:spPr>
          <a:xfrm>
            <a:off x="141005" y="1597433"/>
            <a:ext cx="886198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Final z-axis plasma velocity decrease is positively correlated with the increase in the final x/y-axis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is generated within the plasma by energy from the axial motion of the plasma being transferred to the azimuthal motion of the plasma, therefore a positive correlation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attained by the plasma within the MPD thruster increases with applied magnetic field.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is obtained near the inlet of the MPD thruster, implying that the applied magnetic field induces an additional axial force at the thruster inlet.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x/y-axis velocity obtained by the plasma increases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x/y-axis peak velocity is maximized by the application of a solenoidal magnetic field in the range of 20mT−30mT.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749336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9E2-314F-9D4E-92B9-5E8BC74C0AA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E5C84DF-6781-DB4E-9F45-F1E584BF2E53}"/>
              </a:ext>
            </a:extLst>
          </p:cNvPr>
          <p:cNvSpPr>
            <a:spLocks noGrp="1"/>
          </p:cNvSpPr>
          <p:nvPr>
            <p:ph idx="1"/>
          </p:nvPr>
        </p:nvSpPr>
        <p:spPr>
          <a:xfrm>
            <a:off x="168067" y="1174335"/>
            <a:ext cx="7985333" cy="449366"/>
          </a:xfrm>
        </p:spPr>
        <p:txBody>
          <a:bodyPr/>
          <a:lstStyle/>
          <a:p>
            <a:r>
              <a:rPr lang="en-US" dirty="0"/>
              <a:t>Number Density Study: Resistivity</a:t>
            </a:r>
          </a:p>
          <a:p>
            <a:endParaRPr lang="en-US" dirty="0"/>
          </a:p>
        </p:txBody>
      </p:sp>
      <p:sp>
        <p:nvSpPr>
          <p:cNvPr id="4" name="Slide Number Placeholder 3">
            <a:extLst>
              <a:ext uri="{FF2B5EF4-FFF2-40B4-BE49-F238E27FC236}">
                <a16:creationId xmlns:a16="http://schemas.microsoft.com/office/drawing/2014/main" id="{6DDDD4BB-3631-EB44-A570-39566C0329F1}"/>
              </a:ext>
            </a:extLst>
          </p:cNvPr>
          <p:cNvSpPr>
            <a:spLocks noGrp="1"/>
          </p:cNvSpPr>
          <p:nvPr>
            <p:ph type="sldNum" sz="quarter" idx="10"/>
          </p:nvPr>
        </p:nvSpPr>
        <p:spPr/>
        <p:txBody>
          <a:bodyPr/>
          <a:lstStyle/>
          <a:p>
            <a:pPr>
              <a:defRPr/>
            </a:pPr>
            <a:fld id="{2F6FF85D-730B-4B12-8B88-D2AEBA354849}" type="slidenum">
              <a:rPr lang="en-US" altLang="en-US" smtClean="0"/>
              <a:pPr>
                <a:defRPr/>
              </a:pPr>
              <a:t>39</a:t>
            </a:fld>
            <a:endParaRPr lang="en-US" altLang="en-US" dirty="0"/>
          </a:p>
        </p:txBody>
      </p:sp>
      <p:pic>
        <p:nvPicPr>
          <p:cNvPr id="7" name="Picture 6" descr="Chart, line chart&#10;&#10;Description automatically generated">
            <a:extLst>
              <a:ext uri="{FF2B5EF4-FFF2-40B4-BE49-F238E27FC236}">
                <a16:creationId xmlns:a16="http://schemas.microsoft.com/office/drawing/2014/main" id="{4B77EE36-11FF-6443-BDAF-E18641913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0733" y="2064160"/>
            <a:ext cx="4973652" cy="3988256"/>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AD1EF74-1034-CD47-9F4D-38175CAB4E0C}"/>
                  </a:ext>
                </a:extLst>
              </p:cNvPr>
              <p:cNvSpPr txBox="1"/>
              <p:nvPr/>
            </p:nvSpPr>
            <p:spPr>
              <a:xfrm>
                <a:off x="-1" y="2064160"/>
                <a:ext cx="4289989" cy="3696397"/>
              </a:xfrm>
              <a:prstGeom prst="rect">
                <a:avLst/>
              </a:prstGeom>
              <a:noFill/>
            </p:spPr>
            <p:txBody>
              <a:bodyPr wrap="square" rtlCol="0">
                <a:spAutoFit/>
              </a:bodyPr>
              <a:lstStyle/>
              <a:p>
                <a:pPr marL="285750" indent="-285750">
                  <a:buFont typeface="Arial" panose="020B0604020202020204" pitchFamily="34" charset="0"/>
                  <a:buChar char="•"/>
                </a:pPr>
                <a:r>
                  <a:rPr lang="en-US" dirty="0"/>
                  <a:t>Peak resistivity value for number density of </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21</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oMath>
                </a14:m>
                <a:r>
                  <a:rPr lang="en-US" dirty="0"/>
                  <a:t>obtain values on the order of </a:t>
                </a:r>
                <a14:m>
                  <m:oMath xmlns:m="http://schemas.openxmlformats.org/officeDocument/2006/math">
                    <m:sSup>
                      <m:sSupPr>
                        <m:ctrlPr>
                          <a:rPr lang="el-GR"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resistivity for a number density of </a:t>
                </a:r>
                <a14:m>
                  <m:oMath xmlns:m="http://schemas.openxmlformats.org/officeDocument/2006/math">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22</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r>
                      <a:rPr lang="en-US" i="1" dirty="0" smtClean="0">
                        <a:latin typeface="Cambria Math" panose="02040503050406030204" pitchFamily="18" charset="0"/>
                      </a:rPr>
                      <m:t> </m:t>
                    </m:r>
                  </m:oMath>
                </a14:m>
                <a:r>
                  <a:rPr lang="en-US" dirty="0"/>
                  <a:t>obtain values on the order of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Increasing the number density of the injected plasma increases the peak resistivity felt by the injected plasma.</a:t>
                </a:r>
                <a:br>
                  <a:rPr lang="en-US" dirty="0"/>
                </a:br>
                <a:br>
                  <a:rPr lang="en-US" dirty="0"/>
                </a:br>
                <a:endParaRPr lang="en-US" dirty="0"/>
              </a:p>
            </p:txBody>
          </p:sp>
        </mc:Choice>
        <mc:Fallback>
          <p:sp>
            <p:nvSpPr>
              <p:cNvPr id="8" name="TextBox 7">
                <a:extLst>
                  <a:ext uri="{FF2B5EF4-FFF2-40B4-BE49-F238E27FC236}">
                    <a16:creationId xmlns:a16="http://schemas.microsoft.com/office/drawing/2014/main" id="{7AD1EF74-1034-CD47-9F4D-38175CAB4E0C}"/>
                  </a:ext>
                </a:extLst>
              </p:cNvPr>
              <p:cNvSpPr txBox="1">
                <a:spLocks noRot="1" noChangeAspect="1" noMove="1" noResize="1" noEditPoints="1" noAdjustHandles="1" noChangeArrowheads="1" noChangeShapeType="1" noTextEdit="1"/>
              </p:cNvSpPr>
              <p:nvPr/>
            </p:nvSpPr>
            <p:spPr>
              <a:xfrm>
                <a:off x="-1" y="2064160"/>
                <a:ext cx="4289989" cy="3696397"/>
              </a:xfrm>
              <a:prstGeom prst="rect">
                <a:avLst/>
              </a:prstGeom>
              <a:blipFill>
                <a:blip r:embed="rId3"/>
                <a:stretch>
                  <a:fillRect l="-888" t="-685"/>
                </a:stretch>
              </a:blipFill>
            </p:spPr>
            <p:txBody>
              <a:bodyPr/>
              <a:lstStyle/>
              <a:p>
                <a:r>
                  <a:rPr lang="en-US">
                    <a:noFill/>
                  </a:rPr>
                  <a:t> </a:t>
                </a:r>
              </a:p>
            </p:txBody>
          </p:sp>
        </mc:Fallback>
      </mc:AlternateContent>
    </p:spTree>
    <p:extLst>
      <p:ext uri="{BB962C8B-B14F-4D97-AF65-F5344CB8AC3E}">
        <p14:creationId xmlns:p14="http://schemas.microsoft.com/office/powerpoint/2010/main" val="329900436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914400"/>
          </a:xfrm>
        </p:spPr>
        <p:txBody>
          <a:bodyPr/>
          <a:lstStyle/>
          <a:p>
            <a:r>
              <a:rPr lang="en-US" dirty="0"/>
              <a:t>PJMIF Process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5" name="Content Placeholder 5">
            <a:extLst>
              <a:ext uri="{FF2B5EF4-FFF2-40B4-BE49-F238E27FC236}">
                <a16:creationId xmlns:a16="http://schemas.microsoft.com/office/drawing/2014/main" id="{59DDA0A9-9199-C84E-9FEA-33327ED893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5305" y="1713194"/>
            <a:ext cx="3563596" cy="3431611"/>
          </a:xfrm>
        </p:spPr>
      </p:pic>
      <p:sp>
        <p:nvSpPr>
          <p:cNvPr id="6" name="TextBox 5">
            <a:extLst>
              <a:ext uri="{FF2B5EF4-FFF2-40B4-BE49-F238E27FC236}">
                <a16:creationId xmlns:a16="http://schemas.microsoft.com/office/drawing/2014/main" id="{A6DC54B0-6261-1E4B-8532-37350E554AE5}"/>
              </a:ext>
            </a:extLst>
          </p:cNvPr>
          <p:cNvSpPr txBox="1"/>
          <p:nvPr/>
        </p:nvSpPr>
        <p:spPr>
          <a:xfrm>
            <a:off x="34183" y="1691561"/>
            <a:ext cx="5341122" cy="4801314"/>
          </a:xfrm>
          <a:prstGeom prst="rect">
            <a:avLst/>
          </a:prstGeom>
          <a:noFill/>
        </p:spPr>
        <p:txBody>
          <a:bodyPr wrap="square" rtlCol="0">
            <a:spAutoFit/>
          </a:bodyPr>
          <a:lstStyle/>
          <a:p>
            <a:pPr marL="342900" indent="-342900">
              <a:buAutoNum type="arabicPeriod"/>
            </a:pPr>
            <a:r>
              <a:rPr lang="en-US" dirty="0"/>
              <a:t>Establish a magnetized target of fusion fuel at the center of the device(usually consists of an ionized mixture of </a:t>
            </a:r>
            <a:r>
              <a:rPr lang="en-US" dirty="0" err="1"/>
              <a:t>deterium</a:t>
            </a:r>
            <a:r>
              <a:rPr lang="en-US" dirty="0"/>
              <a:t>-tritium plasma).</a:t>
            </a:r>
          </a:p>
          <a:p>
            <a:pPr marL="342900" indent="-342900">
              <a:buAutoNum type="arabicPeriod"/>
            </a:pPr>
            <a:endParaRPr lang="en-US" dirty="0"/>
          </a:p>
          <a:p>
            <a:pPr marL="342900" indent="-342900">
              <a:buAutoNum type="arabicPeriod"/>
            </a:pPr>
            <a:r>
              <a:rPr lang="en-US" dirty="0"/>
              <a:t>Energetic pulses of heavy ion plasma are propelled toward the magnetized target from a series of heavy ion drivers placed on the outer surface of the reactor.</a:t>
            </a:r>
          </a:p>
          <a:p>
            <a:pPr marL="342900" indent="-342900">
              <a:buAutoNum type="arabicPeriod"/>
            </a:pPr>
            <a:endParaRPr lang="en-US" dirty="0"/>
          </a:p>
          <a:p>
            <a:pPr marL="342900" indent="-342900">
              <a:buAutoNum type="arabicPeriod"/>
            </a:pPr>
            <a:r>
              <a:rPr lang="en-US" dirty="0"/>
              <a:t>Heavy ion plasma pulses form a spherical liner at the edge of the target surface.</a:t>
            </a:r>
          </a:p>
          <a:p>
            <a:pPr marL="342900" indent="-342900">
              <a:buAutoNum type="arabicPeriod"/>
            </a:pPr>
            <a:endParaRPr lang="en-US" dirty="0"/>
          </a:p>
          <a:p>
            <a:pPr marL="342900" indent="-342900">
              <a:buAutoNum type="arabicPeriod"/>
            </a:pPr>
            <a:r>
              <a:rPr lang="en-US" dirty="0"/>
              <a:t>Liner then forms a spherical compression surface which moves inward at a high velocity and compresses the magnetized target to fusion conditions.</a:t>
            </a:r>
          </a:p>
          <a:p>
            <a:pPr marL="342900" indent="-342900">
              <a:buAutoNum type="arabicPeriod"/>
            </a:pPr>
            <a:endParaRPr lang="en-US" dirty="0"/>
          </a:p>
        </p:txBody>
      </p:sp>
      <p:sp>
        <p:nvSpPr>
          <p:cNvPr id="7" name="TextBox 6">
            <a:extLst>
              <a:ext uri="{FF2B5EF4-FFF2-40B4-BE49-F238E27FC236}">
                <a16:creationId xmlns:a16="http://schemas.microsoft.com/office/drawing/2014/main" id="{679E65BF-8243-8D46-9330-EAFE246225FA}"/>
              </a:ext>
            </a:extLst>
          </p:cNvPr>
          <p:cNvSpPr txBox="1"/>
          <p:nvPr/>
        </p:nvSpPr>
        <p:spPr>
          <a:xfrm>
            <a:off x="6244834" y="5144805"/>
            <a:ext cx="1824538" cy="276999"/>
          </a:xfrm>
          <a:prstGeom prst="rect">
            <a:avLst/>
          </a:prstGeom>
          <a:noFill/>
        </p:spPr>
        <p:txBody>
          <a:bodyPr wrap="none" rtlCol="0">
            <a:spAutoFit/>
          </a:bodyPr>
          <a:lstStyle/>
          <a:p>
            <a:r>
              <a:rPr lang="en-US" sz="1200" dirty="0"/>
              <a:t>PJMIF Reactor Concept</a:t>
            </a:r>
          </a:p>
        </p:txBody>
      </p:sp>
      <p:sp>
        <p:nvSpPr>
          <p:cNvPr id="8" name="TextBox 7">
            <a:extLst>
              <a:ext uri="{FF2B5EF4-FFF2-40B4-BE49-F238E27FC236}">
                <a16:creationId xmlns:a16="http://schemas.microsoft.com/office/drawing/2014/main" id="{97250721-840D-8946-A33E-1EE9F403F92F}"/>
              </a:ext>
            </a:extLst>
          </p:cNvPr>
          <p:cNvSpPr txBox="1"/>
          <p:nvPr/>
        </p:nvSpPr>
        <p:spPr>
          <a:xfrm>
            <a:off x="59820" y="1229896"/>
            <a:ext cx="5503492" cy="369332"/>
          </a:xfrm>
          <a:prstGeom prst="rect">
            <a:avLst/>
          </a:prstGeom>
          <a:noFill/>
        </p:spPr>
        <p:txBody>
          <a:bodyPr wrap="square" rtlCol="0">
            <a:spAutoFit/>
          </a:bodyPr>
          <a:lstStyle/>
          <a:p>
            <a:pPr marL="285750" indent="-285750">
              <a:buFont typeface="Arial" panose="020B0604020202020204" pitchFamily="34" charset="0"/>
              <a:buChar char="•"/>
            </a:pPr>
            <a:r>
              <a:rPr lang="en-US" dirty="0"/>
              <a:t>PJMIF Fusion Process:</a:t>
            </a:r>
          </a:p>
        </p:txBody>
      </p:sp>
    </p:spTree>
    <p:extLst>
      <p:ext uri="{BB962C8B-B14F-4D97-AF65-F5344CB8AC3E}">
        <p14:creationId xmlns:p14="http://schemas.microsoft.com/office/powerpoint/2010/main" val="8658915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91F3-617C-1940-A695-5519033B9E6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77D6E34F-9311-5749-814F-E1042A2C8A1C}"/>
              </a:ext>
            </a:extLst>
          </p:cNvPr>
          <p:cNvSpPr>
            <a:spLocks noGrp="1"/>
          </p:cNvSpPr>
          <p:nvPr>
            <p:ph idx="1"/>
          </p:nvPr>
        </p:nvSpPr>
        <p:spPr>
          <a:xfrm>
            <a:off x="152400" y="1159588"/>
            <a:ext cx="7924800" cy="543370"/>
          </a:xfrm>
        </p:spPr>
        <p:txBody>
          <a:bodyPr/>
          <a:lstStyle/>
          <a:p>
            <a:r>
              <a:rPr lang="en-US" dirty="0"/>
              <a:t>Number Density Study: Axial Velocity</a:t>
            </a:r>
          </a:p>
        </p:txBody>
      </p:sp>
      <p:sp>
        <p:nvSpPr>
          <p:cNvPr id="4" name="Slide Number Placeholder 3">
            <a:extLst>
              <a:ext uri="{FF2B5EF4-FFF2-40B4-BE49-F238E27FC236}">
                <a16:creationId xmlns:a16="http://schemas.microsoft.com/office/drawing/2014/main" id="{03D500E5-CACB-6141-B4B4-0EE9585C31BC}"/>
              </a:ext>
            </a:extLst>
          </p:cNvPr>
          <p:cNvSpPr>
            <a:spLocks noGrp="1"/>
          </p:cNvSpPr>
          <p:nvPr>
            <p:ph type="sldNum" sz="quarter" idx="10"/>
          </p:nvPr>
        </p:nvSpPr>
        <p:spPr/>
        <p:txBody>
          <a:bodyPr/>
          <a:lstStyle/>
          <a:p>
            <a:pPr>
              <a:defRPr/>
            </a:pPr>
            <a:fld id="{2F6FF85D-730B-4B12-8B88-D2AEBA354849}" type="slidenum">
              <a:rPr lang="en-US" altLang="en-US" smtClean="0"/>
              <a:pPr>
                <a:defRPr/>
              </a:pPr>
              <a:t>40</a:t>
            </a:fld>
            <a:endParaRPr lang="en-US" altLang="en-US" dirty="0"/>
          </a:p>
        </p:txBody>
      </p:sp>
      <p:pic>
        <p:nvPicPr>
          <p:cNvPr id="9" name="Picture 8" descr="Chart, line chart&#10;&#10;Description automatically generated">
            <a:extLst>
              <a:ext uri="{FF2B5EF4-FFF2-40B4-BE49-F238E27FC236}">
                <a16:creationId xmlns:a16="http://schemas.microsoft.com/office/drawing/2014/main" id="{97AF1788-623B-A94E-ACA3-8D2E001D02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0" y="2099805"/>
            <a:ext cx="4540450" cy="3731125"/>
          </a:xfrm>
          <a:prstGeom prst="rect">
            <a:avLst/>
          </a:prstGeom>
        </p:spPr>
      </p:pic>
      <p:sp>
        <p:nvSpPr>
          <p:cNvPr id="10" name="TextBox 9">
            <a:extLst>
              <a:ext uri="{FF2B5EF4-FFF2-40B4-BE49-F238E27FC236}">
                <a16:creationId xmlns:a16="http://schemas.microsoft.com/office/drawing/2014/main" id="{8F06461A-9AF4-A642-8E33-09932C4220A4}"/>
              </a:ext>
            </a:extLst>
          </p:cNvPr>
          <p:cNvSpPr txBox="1"/>
          <p:nvPr/>
        </p:nvSpPr>
        <p:spPr>
          <a:xfrm>
            <a:off x="4114800" y="3025211"/>
            <a:ext cx="65" cy="276999"/>
          </a:xfrm>
          <a:prstGeom prst="rect">
            <a:avLst/>
          </a:prstGeom>
          <a:noFill/>
        </p:spPr>
        <p:txBody>
          <a:bodyPr wrap="none" lIns="0" tIns="0" rIns="0" bIns="0" rtlCol="0">
            <a:spAutoFit/>
          </a:bodyPr>
          <a:lstStyle/>
          <a:p>
            <a:endParaRPr lang="en-US" dirty="0"/>
          </a:p>
        </p:txBody>
      </p:sp>
      <p:pic>
        <p:nvPicPr>
          <p:cNvPr id="13" name="Picture 12" descr="Chart, line chart&#10;&#10;Description automatically generated">
            <a:extLst>
              <a:ext uri="{FF2B5EF4-FFF2-40B4-BE49-F238E27FC236}">
                <a16:creationId xmlns:a16="http://schemas.microsoft.com/office/drawing/2014/main" id="{3457B869-5724-604C-B0D6-3EE1C19A00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099805"/>
            <a:ext cx="4540450" cy="3731987"/>
          </a:xfrm>
          <a:prstGeom prst="rect">
            <a:avLst/>
          </a:prstGeom>
        </p:spPr>
      </p:pic>
    </p:spTree>
    <p:extLst>
      <p:ext uri="{BB962C8B-B14F-4D97-AF65-F5344CB8AC3E}">
        <p14:creationId xmlns:p14="http://schemas.microsoft.com/office/powerpoint/2010/main" val="21291653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1EBC-F069-324E-84AD-FAB03C7CA65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0C416410-04A6-A74B-8CC8-894C05E91983}"/>
              </a:ext>
            </a:extLst>
          </p:cNvPr>
          <p:cNvSpPr>
            <a:spLocks noGrp="1"/>
          </p:cNvSpPr>
          <p:nvPr>
            <p:ph idx="1"/>
          </p:nvPr>
        </p:nvSpPr>
        <p:spPr>
          <a:xfrm>
            <a:off x="228600" y="1174335"/>
            <a:ext cx="7924800" cy="466458"/>
          </a:xfrm>
        </p:spPr>
        <p:txBody>
          <a:bodyPr/>
          <a:lstStyle/>
          <a:p>
            <a:r>
              <a:rPr lang="en-US" dirty="0"/>
              <a:t>Number Density Study: Axial Velocity</a:t>
            </a:r>
          </a:p>
          <a:p>
            <a:endParaRPr lang="en-US" dirty="0"/>
          </a:p>
        </p:txBody>
      </p:sp>
      <p:sp>
        <p:nvSpPr>
          <p:cNvPr id="4" name="Slide Number Placeholder 3">
            <a:extLst>
              <a:ext uri="{FF2B5EF4-FFF2-40B4-BE49-F238E27FC236}">
                <a16:creationId xmlns:a16="http://schemas.microsoft.com/office/drawing/2014/main" id="{118E8FB5-92C6-CE46-ABFB-27FB1B76C93B}"/>
              </a:ext>
            </a:extLst>
          </p:cNvPr>
          <p:cNvSpPr>
            <a:spLocks noGrp="1"/>
          </p:cNvSpPr>
          <p:nvPr>
            <p:ph type="sldNum" sz="quarter" idx="10"/>
          </p:nvPr>
        </p:nvSpPr>
        <p:spPr/>
        <p:txBody>
          <a:bodyPr/>
          <a:lstStyle/>
          <a:p>
            <a:pPr>
              <a:defRPr/>
            </a:pPr>
            <a:fld id="{2F6FF85D-730B-4B12-8B88-D2AEBA354849}" type="slidenum">
              <a:rPr lang="en-US" altLang="en-US" smtClean="0"/>
              <a:pPr>
                <a:defRPr/>
              </a:pPr>
              <a:t>41</a:t>
            </a:fld>
            <a:endParaRPr lang="en-US"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7EDE9FD-AA83-8B4A-8AB0-48D284485475}"/>
                  </a:ext>
                </a:extLst>
              </p:cNvPr>
              <p:cNvSpPr txBox="1"/>
              <p:nvPr/>
            </p:nvSpPr>
            <p:spPr>
              <a:xfrm>
                <a:off x="358922" y="1786428"/>
                <a:ext cx="792479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With the application of a higher plasma number density, the final z-axis velocity of the plasma at the thruster outlet decreases substantially.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z-axis velocity is greater for the MPD with no applied magnetic field due to the transfer of axial energy to the swirling motion in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plasma number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oMath>
                </a14:m>
                <a:r>
                  <a:rPr lang="en-US" dirty="0"/>
                  <a:t> the final z-axis velocity is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has become trapped in the MPD thruster.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number density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 (2×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16</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𝑐𝑚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oMath>
                </a14:m>
                <a:r>
                  <a:rPr lang="en-US" dirty="0"/>
                  <a:t> is too great for a low-powered MPD thruster to effectively accelerate.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Low-powered MPD thrusters are therefore not capable of functioning as heavy ion drivers for the PLX and PJMIF experiments.</a:t>
                </a:r>
              </a:p>
            </p:txBody>
          </p:sp>
        </mc:Choice>
        <mc:Fallback>
          <p:sp>
            <p:nvSpPr>
              <p:cNvPr id="5" name="TextBox 4">
                <a:extLst>
                  <a:ext uri="{FF2B5EF4-FFF2-40B4-BE49-F238E27FC236}">
                    <a16:creationId xmlns:a16="http://schemas.microsoft.com/office/drawing/2014/main" id="{C7EDE9FD-AA83-8B4A-8AB0-48D284485475}"/>
                  </a:ext>
                </a:extLst>
              </p:cNvPr>
              <p:cNvSpPr txBox="1">
                <a:spLocks noRot="1" noChangeAspect="1" noMove="1" noResize="1" noEditPoints="1" noAdjustHandles="1" noChangeArrowheads="1" noChangeShapeType="1" noTextEdit="1"/>
              </p:cNvSpPr>
              <p:nvPr/>
            </p:nvSpPr>
            <p:spPr>
              <a:xfrm>
                <a:off x="358922" y="1786428"/>
                <a:ext cx="7924799" cy="4524315"/>
              </a:xfrm>
              <a:prstGeom prst="rect">
                <a:avLst/>
              </a:prstGeom>
              <a:blipFill>
                <a:blip r:embed="rId2"/>
                <a:stretch>
                  <a:fillRect l="-480" t="-560" b="-1401"/>
                </a:stretch>
              </a:blipFill>
            </p:spPr>
            <p:txBody>
              <a:bodyPr/>
              <a:lstStyle/>
              <a:p>
                <a:r>
                  <a:rPr lang="en-US">
                    <a:noFill/>
                  </a:rPr>
                  <a:t> </a:t>
                </a:r>
              </a:p>
            </p:txBody>
          </p:sp>
        </mc:Fallback>
      </mc:AlternateContent>
    </p:spTree>
    <p:extLst>
      <p:ext uri="{BB962C8B-B14F-4D97-AF65-F5344CB8AC3E}">
        <p14:creationId xmlns:p14="http://schemas.microsoft.com/office/powerpoint/2010/main" val="5083875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85762" y="1174431"/>
            <a:ext cx="8224838" cy="4706983"/>
          </a:xfrm>
        </p:spPr>
        <p:txBody>
          <a:bodyPr/>
          <a:lstStyle/>
          <a:p>
            <a:r>
              <a:rPr lang="en-US" sz="1800" dirty="0"/>
              <a:t>This method cannot handle a true vacuum, there must be a plasma present everywhere in the solution domain.</a:t>
            </a:r>
          </a:p>
          <a:p>
            <a:endParaRPr lang="en-US" sz="1800" dirty="0"/>
          </a:p>
          <a:p>
            <a:r>
              <a:rPr lang="en-US" sz="1800" dirty="0"/>
              <a:t>Interactions between the plasma injected into the MPD chamber and the plasma used to model the vacuum density may be affecting the plasma motion.</a:t>
            </a:r>
          </a:p>
          <a:p>
            <a:endParaRPr lang="en-US" sz="1800" dirty="0"/>
          </a:p>
          <a:p>
            <a:r>
              <a:rPr lang="en-US" sz="1800" dirty="0"/>
              <a:t>This code uses the HLLD solver and does not consider the slow </a:t>
            </a:r>
            <a:r>
              <a:rPr lang="en-US" sz="1800" dirty="0" err="1"/>
              <a:t>magnetosonic</a:t>
            </a:r>
            <a:r>
              <a:rPr lang="en-US" sz="1800" dirty="0"/>
              <a:t> speeds in its solution of the Riemann problem.</a:t>
            </a:r>
          </a:p>
          <a:p>
            <a:endParaRPr lang="en-US" sz="1800" dirty="0"/>
          </a:p>
          <a:p>
            <a:r>
              <a:rPr lang="en-US" sz="1800" dirty="0"/>
              <a:t>It is assumed that the normal velocity and total pressure are constant across the Riemann fan.</a:t>
            </a:r>
          </a:p>
          <a:p>
            <a:endParaRPr lang="en-US" sz="1800" dirty="0"/>
          </a:p>
          <a:p>
            <a:r>
              <a:rPr lang="en-US" sz="1800" dirty="0"/>
              <a:t>Since the two initial regions of plasma are very different in regard to mass density, pressure, magnitude of the magnetic field, and initial velocity; there may be severe instabilities caused from the interactions of these two regions which significantly affect the solution.</a:t>
            </a:r>
          </a:p>
          <a:p>
            <a:endParaRPr lang="en-US" sz="1800"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42</a:t>
            </a:fld>
            <a:endParaRPr lang="en-US" altLang="en-US" dirty="0"/>
          </a:p>
        </p:txBody>
      </p:sp>
    </p:spTree>
    <p:extLst>
      <p:ext uri="{BB962C8B-B14F-4D97-AF65-F5344CB8AC3E}">
        <p14:creationId xmlns:p14="http://schemas.microsoft.com/office/powerpoint/2010/main" val="20951967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2D41-825C-CB4E-AC26-C64697081EBD}"/>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87ED6ABF-D175-C946-9BBF-02A4EDC10FD2}"/>
              </a:ext>
            </a:extLst>
          </p:cNvPr>
          <p:cNvSpPr>
            <a:spLocks noGrp="1"/>
          </p:cNvSpPr>
          <p:nvPr>
            <p:ph idx="1"/>
          </p:nvPr>
        </p:nvSpPr>
        <p:spPr>
          <a:xfrm>
            <a:off x="381000" y="1345250"/>
            <a:ext cx="8224838" cy="4816267"/>
          </a:xfrm>
        </p:spPr>
        <p:txBody>
          <a:bodyPr/>
          <a:lstStyle/>
          <a:p>
            <a:r>
              <a:rPr lang="en-US" sz="1800" dirty="0"/>
              <a:t>This model only considers a single fluid MHD model.</a:t>
            </a:r>
          </a:p>
          <a:p>
            <a:endParaRPr lang="en-US" sz="1800" dirty="0"/>
          </a:p>
          <a:p>
            <a:r>
              <a:rPr lang="en-US" sz="1800" dirty="0"/>
              <a:t>There are effects such as multi-fluid interactions that are necessary in the simulation of plasma drivers for PJMIF that are missed in this code base.</a:t>
            </a:r>
          </a:p>
          <a:p>
            <a:endParaRPr lang="en-US" sz="1800" dirty="0"/>
          </a:p>
          <a:p>
            <a:r>
              <a:rPr lang="en-US" sz="1800" dirty="0"/>
              <a:t>This model uses the ideal gas law as the equation of state.</a:t>
            </a:r>
          </a:p>
          <a:p>
            <a:endParaRPr lang="en-US" sz="1800" dirty="0"/>
          </a:p>
          <a:p>
            <a:r>
              <a:rPr lang="en-US" sz="1800" dirty="0"/>
              <a:t>Numerous effects from the interactions of the plasma particles with the current from the cathode to the anode and self interactions are missed.</a:t>
            </a:r>
          </a:p>
          <a:p>
            <a:endParaRPr lang="en-US" sz="1800" dirty="0"/>
          </a:p>
          <a:p>
            <a:r>
              <a:rPr lang="en-US" sz="1800" dirty="0"/>
              <a:t>The final velocities achieved in these simulations are an over-estimate of the plasma velocity as collisions and viscous drag effects are ignored.</a:t>
            </a:r>
          </a:p>
          <a:p>
            <a:endParaRPr lang="en-US" sz="1800" dirty="0"/>
          </a:p>
          <a:p>
            <a:r>
              <a:rPr lang="en-US" sz="1800" dirty="0"/>
              <a:t>It is also assumed that the plasma enters the MPD channel fully ionized, which is not true in most real world MPD thrusters. </a:t>
            </a:r>
          </a:p>
          <a:p>
            <a:endParaRPr lang="en-US" sz="1800" dirty="0"/>
          </a:p>
        </p:txBody>
      </p:sp>
      <p:sp>
        <p:nvSpPr>
          <p:cNvPr id="4" name="Slide Number Placeholder 3">
            <a:extLst>
              <a:ext uri="{FF2B5EF4-FFF2-40B4-BE49-F238E27FC236}">
                <a16:creationId xmlns:a16="http://schemas.microsoft.com/office/drawing/2014/main" id="{7BC9F1CD-96BF-4848-902E-483DF5702FA0}"/>
              </a:ext>
            </a:extLst>
          </p:cNvPr>
          <p:cNvSpPr>
            <a:spLocks noGrp="1"/>
          </p:cNvSpPr>
          <p:nvPr>
            <p:ph type="sldNum" sz="quarter" idx="10"/>
          </p:nvPr>
        </p:nvSpPr>
        <p:spPr/>
        <p:txBody>
          <a:bodyPr/>
          <a:lstStyle/>
          <a:p>
            <a:pPr>
              <a:defRPr/>
            </a:pPr>
            <a:fld id="{2F6FF85D-730B-4B12-8B88-D2AEBA354849}" type="slidenum">
              <a:rPr lang="en-US" altLang="en-US" smtClean="0"/>
              <a:pPr>
                <a:defRPr/>
              </a:pPr>
              <a:t>43</a:t>
            </a:fld>
            <a:endParaRPr lang="en-US" altLang="en-US" dirty="0"/>
          </a:p>
        </p:txBody>
      </p:sp>
    </p:spTree>
    <p:extLst>
      <p:ext uri="{BB962C8B-B14F-4D97-AF65-F5344CB8AC3E}">
        <p14:creationId xmlns:p14="http://schemas.microsoft.com/office/powerpoint/2010/main" val="147508294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169994"/>
            <a:ext cx="9081951" cy="4985657"/>
          </a:xfrm>
        </p:spPr>
        <p:txBody>
          <a:bodyPr/>
          <a:lstStyle/>
          <a:p>
            <a:pPr lvl="2"/>
            <a:endParaRPr lang="en-US" dirty="0"/>
          </a:p>
          <a:p>
            <a:pPr lvl="1"/>
            <a:endParaRPr lang="en-US"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44</a:t>
            </a:fld>
            <a:endParaRPr lang="en-US"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2656AA7-DB63-B647-A20F-88D19FEEF760}"/>
                  </a:ext>
                </a:extLst>
              </p:cNvPr>
              <p:cNvSpPr txBox="1"/>
              <p:nvPr/>
            </p:nvSpPr>
            <p:spPr>
              <a:xfrm>
                <a:off x="230737" y="1273323"/>
                <a:ext cx="8631252" cy="4801314"/>
              </a:xfrm>
              <a:prstGeom prst="rect">
                <a:avLst/>
              </a:prstGeom>
              <a:noFill/>
            </p:spPr>
            <p:txBody>
              <a:bodyPr wrap="square" rtlCol="0">
                <a:spAutoFit/>
              </a:bodyPr>
              <a:lstStyle/>
              <a:p>
                <a:pPr marL="285750" indent="-285750">
                  <a:buFont typeface="Arial" panose="020B0604020202020204" pitchFamily="34" charset="0"/>
                  <a:buChar char="•"/>
                </a:pPr>
                <a:r>
                  <a:rPr lang="en-US" dirty="0"/>
                  <a:t>In the steady state regime for initial velocities on the order of </a:t>
                </a:r>
                <a14:m>
                  <m:oMath xmlns:m="http://schemas.openxmlformats.org/officeDocument/2006/math">
                    <m:r>
                      <a:rPr lang="en-US" i="1" dirty="0" smtClean="0">
                        <a:latin typeface="Cambria Math" panose="02040503050406030204" pitchFamily="18" charset="0"/>
                      </a:rPr>
                      <m:t>1000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a plasma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is the maximum critical operating density for low-powered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Time dependent simulations showed that for initial velocities on the order of 100m/s, a plasma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oMath>
                </a14:m>
                <a:r>
                  <a:rPr lang="en-US" dirty="0"/>
                  <a:t> is the maximum critical operating density for low 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caused by an applied solenoidal magnetic field was observed and found to be dependent on the strength of the applied magnetic field.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application of the solenoidal magnetic field increased the initial axial acceleration of the plasma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velocities achieved by the plasma column were very high, on the order of </a:t>
                </a:r>
                <a14:m>
                  <m:oMath xmlns:m="http://schemas.openxmlformats.org/officeDocument/2006/math">
                    <m:r>
                      <a:rPr lang="en-US" i="1" dirty="0" smtClean="0">
                        <a:latin typeface="Cambria Math" panose="02040503050406030204" pitchFamily="18" charset="0"/>
                      </a:rPr>
                      <m:t>4</m:t>
                    </m:r>
                    <m:r>
                      <a:rPr lang="en-US" i="1" dirty="0">
                        <a:latin typeface="Cambria Math" panose="02040503050406030204" pitchFamily="18" charset="0"/>
                      </a:rPr>
                      <m:t>2</m:t>
                    </m:r>
                    <m:r>
                      <a:rPr lang="en-US" i="1" dirty="0" smtClean="0">
                        <a:latin typeface="Cambria Math" panose="02040503050406030204" pitchFamily="18" charset="0"/>
                      </a:rPr>
                      <m:t>𝑘𝑚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for a current of </a:t>
                </a:r>
                <a14:m>
                  <m:oMath xmlns:m="http://schemas.openxmlformats.org/officeDocument/2006/math">
                    <m:r>
                      <a:rPr lang="en-US" b="0" i="1" smtClean="0">
                        <a:latin typeface="Cambria Math" panose="02040503050406030204" pitchFamily="18" charset="0"/>
                      </a:rPr>
                      <m:t>1000</m:t>
                    </m:r>
                    <m:r>
                      <a:rPr lang="en-US" b="0" i="1" smtClean="0">
                        <a:latin typeface="Cambria Math" panose="02040503050406030204" pitchFamily="18" charset="0"/>
                      </a:rPr>
                      <m:t>𝐴</m:t>
                    </m:r>
                  </m:oMath>
                </a14:m>
                <a:r>
                  <a:rPr lang="en-US" dirty="0"/>
                  <a:t> and no applied magnetic field.</a:t>
                </a:r>
              </a:p>
            </p:txBody>
          </p:sp>
        </mc:Choice>
        <mc:Fallback>
          <p:sp>
            <p:nvSpPr>
              <p:cNvPr id="5" name="TextBox 4">
                <a:extLst>
                  <a:ext uri="{FF2B5EF4-FFF2-40B4-BE49-F238E27FC236}">
                    <a16:creationId xmlns:a16="http://schemas.microsoft.com/office/drawing/2014/main" id="{72656AA7-DB63-B647-A20F-88D19FEEF760}"/>
                  </a:ext>
                </a:extLst>
              </p:cNvPr>
              <p:cNvSpPr txBox="1">
                <a:spLocks noRot="1" noChangeAspect="1" noMove="1" noResize="1" noEditPoints="1" noAdjustHandles="1" noChangeArrowheads="1" noChangeShapeType="1" noTextEdit="1"/>
              </p:cNvSpPr>
              <p:nvPr/>
            </p:nvSpPr>
            <p:spPr>
              <a:xfrm>
                <a:off x="230737" y="1273323"/>
                <a:ext cx="8631252" cy="4801314"/>
              </a:xfrm>
              <a:prstGeom prst="rect">
                <a:avLst/>
              </a:prstGeom>
              <a:blipFill>
                <a:blip r:embed="rId2"/>
                <a:stretch>
                  <a:fillRect l="-441" t="-792" r="-1176" b="-792"/>
                </a:stretch>
              </a:blipFill>
            </p:spPr>
            <p:txBody>
              <a:bodyPr/>
              <a:lstStyle/>
              <a:p>
                <a:r>
                  <a:rPr lang="en-US">
                    <a:noFill/>
                  </a:rPr>
                  <a:t> </a:t>
                </a:r>
              </a:p>
            </p:txBody>
          </p:sp>
        </mc:Fallback>
      </mc:AlternateContent>
    </p:spTree>
    <p:extLst>
      <p:ext uri="{BB962C8B-B14F-4D97-AF65-F5344CB8AC3E}">
        <p14:creationId xmlns:p14="http://schemas.microsoft.com/office/powerpoint/2010/main" val="124240583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75F4-13CB-894B-82D8-DE5C6FE16DE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3E05577-9656-D84A-BC0C-75C814098C15}"/>
              </a:ext>
            </a:extLst>
          </p:cNvPr>
          <p:cNvSpPr>
            <a:spLocks noGrp="1"/>
          </p:cNvSpPr>
          <p:nvPr>
            <p:ph idx="1"/>
          </p:nvPr>
        </p:nvSpPr>
        <p:spPr>
          <a:xfrm>
            <a:off x="381000" y="1447799"/>
            <a:ext cx="8224838" cy="4756447"/>
          </a:xfrm>
        </p:spPr>
        <p:txBody>
          <a:bodyPr/>
          <a:lstStyle/>
          <a:p>
            <a:r>
              <a:rPr lang="en-US" dirty="0"/>
              <a:t>The conclusion of this research is: MPD thrusters show promise as a plasma accelerator for heavy ions; but low powered MPD thrusters cannot be used for PJMIF drivers, even with high initial plasma pressure, due to the maximum operational number density being below the required plasma density for PJMIF studies.</a:t>
            </a:r>
          </a:p>
          <a:p>
            <a:endParaRPr lang="en-US" dirty="0"/>
          </a:p>
          <a:p>
            <a:endParaRPr lang="en-US" dirty="0"/>
          </a:p>
          <a:p>
            <a:r>
              <a:rPr lang="en-US" dirty="0"/>
              <a:t>Note: It is the conclusion of the author that these results should be taken with some suspicion since the accepted limitations give an over-estimate of the achieved plasma motion.</a:t>
            </a:r>
          </a:p>
        </p:txBody>
      </p:sp>
      <p:sp>
        <p:nvSpPr>
          <p:cNvPr id="4" name="Slide Number Placeholder 3">
            <a:extLst>
              <a:ext uri="{FF2B5EF4-FFF2-40B4-BE49-F238E27FC236}">
                <a16:creationId xmlns:a16="http://schemas.microsoft.com/office/drawing/2014/main" id="{9261E0EF-4909-F34D-8036-9F957A4C769E}"/>
              </a:ext>
            </a:extLst>
          </p:cNvPr>
          <p:cNvSpPr>
            <a:spLocks noGrp="1"/>
          </p:cNvSpPr>
          <p:nvPr>
            <p:ph type="sldNum" sz="quarter" idx="10"/>
          </p:nvPr>
        </p:nvSpPr>
        <p:spPr/>
        <p:txBody>
          <a:bodyPr/>
          <a:lstStyle/>
          <a:p>
            <a:pPr>
              <a:defRPr/>
            </a:pPr>
            <a:fld id="{2F6FF85D-730B-4B12-8B88-D2AEBA354849}" type="slidenum">
              <a:rPr lang="en-US" altLang="en-US" smtClean="0"/>
              <a:pPr>
                <a:defRPr/>
              </a:pPr>
              <a:t>45</a:t>
            </a:fld>
            <a:endParaRPr lang="en-US" altLang="en-US" dirty="0"/>
          </a:p>
        </p:txBody>
      </p:sp>
    </p:spTree>
    <p:extLst>
      <p:ext uri="{BB962C8B-B14F-4D97-AF65-F5344CB8AC3E}">
        <p14:creationId xmlns:p14="http://schemas.microsoft.com/office/powerpoint/2010/main" val="381402583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17EE-7748-1846-9ECF-317C53B47896}"/>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3AE4999-D88D-4940-B645-BC0F5348DECC}"/>
              </a:ext>
            </a:extLst>
          </p:cNvPr>
          <p:cNvSpPr>
            <a:spLocks noGrp="1"/>
          </p:cNvSpPr>
          <p:nvPr>
            <p:ph idx="1"/>
          </p:nvPr>
        </p:nvSpPr>
        <p:spPr/>
        <p:txBody>
          <a:bodyPr/>
          <a:lstStyle/>
          <a:p>
            <a:r>
              <a:rPr lang="en-US" dirty="0"/>
              <a:t>The steady state models should be investigated in the full 3D regime.</a:t>
            </a:r>
          </a:p>
          <a:p>
            <a:endParaRPr lang="en-US" dirty="0"/>
          </a:p>
          <a:p>
            <a:r>
              <a:rPr lang="en-US" dirty="0"/>
              <a:t>The time dependent MPD thrusters should be investigated with higher order numerical methods; such as Particle in Cell (PIC) or full kinetic theory codes like Discontinuous </a:t>
            </a:r>
            <a:r>
              <a:rPr lang="en-US" dirty="0" err="1"/>
              <a:t>Galerkin</a:t>
            </a:r>
            <a:r>
              <a:rPr lang="en-US" dirty="0"/>
              <a:t> methods.</a:t>
            </a:r>
          </a:p>
          <a:p>
            <a:endParaRPr lang="en-US" dirty="0"/>
          </a:p>
          <a:p>
            <a:r>
              <a:rPr lang="en-US" dirty="0"/>
              <a:t>It is also imperative that these higher order codes be used to investigate the target compression, in order to better design the drivers to fit the full physics present in the target compression.</a:t>
            </a:r>
          </a:p>
          <a:p>
            <a:endParaRPr lang="en-US" dirty="0"/>
          </a:p>
          <a:p>
            <a:endParaRPr lang="en-US" dirty="0"/>
          </a:p>
        </p:txBody>
      </p:sp>
      <p:sp>
        <p:nvSpPr>
          <p:cNvPr id="4" name="Slide Number Placeholder 3">
            <a:extLst>
              <a:ext uri="{FF2B5EF4-FFF2-40B4-BE49-F238E27FC236}">
                <a16:creationId xmlns:a16="http://schemas.microsoft.com/office/drawing/2014/main" id="{974635C5-746F-9345-98C6-5B6088C5A269}"/>
              </a:ext>
            </a:extLst>
          </p:cNvPr>
          <p:cNvSpPr>
            <a:spLocks noGrp="1"/>
          </p:cNvSpPr>
          <p:nvPr>
            <p:ph type="sldNum" sz="quarter" idx="10"/>
          </p:nvPr>
        </p:nvSpPr>
        <p:spPr/>
        <p:txBody>
          <a:bodyPr/>
          <a:lstStyle/>
          <a:p>
            <a:pPr>
              <a:defRPr/>
            </a:pPr>
            <a:fld id="{2F6FF85D-730B-4B12-8B88-D2AEBA354849}" type="slidenum">
              <a:rPr lang="en-US" altLang="en-US" smtClean="0"/>
              <a:pPr>
                <a:defRPr/>
              </a:pPr>
              <a:t>46</a:t>
            </a:fld>
            <a:endParaRPr lang="en-US" altLang="en-US" dirty="0"/>
          </a:p>
        </p:txBody>
      </p:sp>
    </p:spTree>
    <p:extLst>
      <p:ext uri="{BB962C8B-B14F-4D97-AF65-F5344CB8AC3E}">
        <p14:creationId xmlns:p14="http://schemas.microsoft.com/office/powerpoint/2010/main" val="244378281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401792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Plasma Drivers Overview</a:t>
            </a:r>
          </a:p>
        </p:txBody>
      </p:sp>
      <p:sp>
        <p:nvSpPr>
          <p:cNvPr id="3" name="Content Placeholder 2"/>
          <p:cNvSpPr>
            <a:spLocks noGrp="1"/>
          </p:cNvSpPr>
          <p:nvPr>
            <p:ph idx="1"/>
          </p:nvPr>
        </p:nvSpPr>
        <p:spPr>
          <a:xfrm>
            <a:off x="512747" y="1031905"/>
            <a:ext cx="8118505" cy="4894217"/>
          </a:xfrm>
        </p:spPr>
        <p:txBody>
          <a:bodyPr/>
          <a:lstStyle/>
          <a:p>
            <a:pPr lvl="1">
              <a:defRPr/>
            </a:pPr>
            <a:r>
              <a:rPr lang="en-US" dirty="0"/>
              <a:t>The three main types of plasma drivers currently under investigation are:</a:t>
            </a:r>
          </a:p>
          <a:p>
            <a:pPr marL="455612" lvl="1" indent="0">
              <a:buNone/>
              <a:defRPr/>
            </a:pPr>
            <a:r>
              <a:rPr lang="en-US" dirty="0"/>
              <a:t>	1. Deflagration: A high voltage is applied between 		    electrodes causing an arc to form in the plasma    	    accelerating it forward by the Lorentz Force.</a:t>
            </a:r>
          </a:p>
          <a:p>
            <a:pPr marL="455612" lvl="1" indent="0">
              <a:buNone/>
              <a:defRPr/>
            </a:pPr>
            <a:endParaRPr lang="en-US" dirty="0"/>
          </a:p>
          <a:p>
            <a:pPr marL="455612" lvl="1" indent="0">
              <a:buNone/>
              <a:defRPr/>
            </a:pPr>
            <a:r>
              <a:rPr lang="en-US" dirty="0"/>
              <a:t>	2. Snow-plow: A gun is pre-filled with ionized gas, 	 	    electrons are then accelerated by the Lorentz force 	    dragging the electrons in the plasma by ambipolar 	    diffusion. The dragged electrons then pull the ions in 	    the plasma by the Lorentz Force. </a:t>
            </a:r>
          </a:p>
          <a:p>
            <a:pPr marL="455612" lvl="1" indent="0">
              <a:buNone/>
              <a:defRPr/>
            </a:pPr>
            <a:endParaRPr lang="en-US" dirty="0"/>
          </a:p>
          <a:p>
            <a:pPr marL="455612" lvl="1" indent="0">
              <a:buNone/>
              <a:defRPr/>
            </a:pPr>
            <a:r>
              <a:rPr lang="en-US" dirty="0"/>
              <a:t>	3. Coaxial: A fast gas injection forms an initial gas slab 	    which is pre-ionized, forming a compact, dense, and 	    highly collisional plasma.</a:t>
            </a:r>
          </a:p>
        </p:txBody>
      </p:sp>
      <p:sp>
        <p:nvSpPr>
          <p:cNvPr id="9220"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02F2CA-5888-4E56-98D3-34EF9EED9F46}"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85589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Plasma Driver Requirements</a:t>
            </a:r>
          </a:p>
        </p:txBody>
      </p:sp>
      <p:pic>
        <p:nvPicPr>
          <p:cNvPr id="4" name="Content Placeholder 3" descr="Table&#10;&#10;Description automatically generated">
            <a:extLst>
              <a:ext uri="{FF2B5EF4-FFF2-40B4-BE49-F238E27FC236}">
                <a16:creationId xmlns:a16="http://schemas.microsoft.com/office/drawing/2014/main" id="{C5105FD1-1BB7-3342-B967-89E20CD15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926" y="1328351"/>
            <a:ext cx="7335626" cy="2628352"/>
          </a:xfrm>
        </p:spPr>
      </p:pic>
      <p:sp>
        <p:nvSpPr>
          <p:cNvPr id="10244"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E53F46-DA23-4355-962D-17481525319C}"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4193829-F96E-3C4D-90A6-CA3118CE221A}"/>
                  </a:ext>
                </a:extLst>
              </p:cNvPr>
              <p:cNvSpPr txBox="1"/>
              <p:nvPr/>
            </p:nvSpPr>
            <p:spPr>
              <a:xfrm>
                <a:off x="845926" y="4256354"/>
                <a:ext cx="73356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High velocity plasma pulse is required: 50-100 km/s.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density plasma required: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18</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Liner Species must be heavy ion plasma, typically </a:t>
                </a:r>
                <a14:m>
                  <m:oMath xmlns:m="http://schemas.openxmlformats.org/officeDocument/2006/math">
                    <m:r>
                      <a:rPr lang="en-US" b="0" i="1" smtClean="0">
                        <a:latin typeface="Cambria Math" panose="02040503050406030204" pitchFamily="18" charset="0"/>
                      </a:rPr>
                      <m:t>𝐴𝑟</m:t>
                    </m:r>
                  </m:oMath>
                </a14:m>
                <a:r>
                  <a:rPr lang="en-US" dirty="0"/>
                  <a:t> or </a:t>
                </a:r>
                <a14:m>
                  <m:oMath xmlns:m="http://schemas.openxmlformats.org/officeDocument/2006/math">
                    <m:r>
                      <a:rPr lang="en-US" b="0" i="1" smtClean="0">
                        <a:latin typeface="Cambria Math" panose="02040503050406030204" pitchFamily="18" charset="0"/>
                      </a:rPr>
                      <m:t>𝑋𝑒</m:t>
                    </m:r>
                  </m:oMath>
                </a14:m>
                <a:r>
                  <a:rPr lang="en-US" dirty="0"/>
                  <a:t>.</a:t>
                </a:r>
              </a:p>
              <a:p>
                <a:pPr marL="285750" indent="-285750">
                  <a:buFont typeface="Arial" panose="020B0604020202020204" pitchFamily="34" charset="0"/>
                  <a:buChar char="•"/>
                </a:pPr>
                <a:endParaRPr lang="en-US" dirty="0"/>
              </a:p>
              <a:p>
                <a:endParaRPr lang="en-US" dirty="0"/>
              </a:p>
            </p:txBody>
          </p:sp>
        </mc:Choice>
        <mc:Fallback>
          <p:sp>
            <p:nvSpPr>
              <p:cNvPr id="5" name="TextBox 4">
                <a:extLst>
                  <a:ext uri="{FF2B5EF4-FFF2-40B4-BE49-F238E27FC236}">
                    <a16:creationId xmlns:a16="http://schemas.microsoft.com/office/drawing/2014/main" id="{34193829-F96E-3C4D-90A6-CA3118CE221A}"/>
                  </a:ext>
                </a:extLst>
              </p:cNvPr>
              <p:cNvSpPr txBox="1">
                <a:spLocks noRot="1" noChangeAspect="1" noMove="1" noResize="1" noEditPoints="1" noAdjustHandles="1" noChangeArrowheads="1" noChangeShapeType="1" noTextEdit="1"/>
              </p:cNvSpPr>
              <p:nvPr/>
            </p:nvSpPr>
            <p:spPr>
              <a:xfrm>
                <a:off x="845926" y="4256354"/>
                <a:ext cx="7335626" cy="2031325"/>
              </a:xfrm>
              <a:prstGeom prst="rect">
                <a:avLst/>
              </a:prstGeom>
              <a:blipFill>
                <a:blip r:embed="rId3"/>
                <a:stretch>
                  <a:fillRect l="-518" t="-1250"/>
                </a:stretch>
              </a:blipFill>
            </p:spPr>
            <p:txBody>
              <a:bodyPr/>
              <a:lstStyle/>
              <a:p>
                <a:r>
                  <a:rPr lang="en-US">
                    <a:noFill/>
                  </a:rPr>
                  <a:t> </a:t>
                </a:r>
              </a:p>
            </p:txBody>
          </p:sp>
        </mc:Fallback>
      </mc:AlternateContent>
    </p:spTree>
    <p:extLst>
      <p:ext uri="{BB962C8B-B14F-4D97-AF65-F5344CB8AC3E}">
        <p14:creationId xmlns:p14="http://schemas.microsoft.com/office/powerpoint/2010/main" val="42248036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9763-E225-5F4B-8111-165674DA96B5}"/>
              </a:ext>
            </a:extLst>
          </p:cNvPr>
          <p:cNvSpPr>
            <a:spLocks noGrp="1"/>
          </p:cNvSpPr>
          <p:nvPr>
            <p:ph type="title"/>
          </p:nvPr>
        </p:nvSpPr>
        <p:spPr/>
        <p:txBody>
          <a:bodyPr/>
          <a:lstStyle/>
          <a:p>
            <a:r>
              <a:rPr lang="en-US" dirty="0"/>
              <a:t>Heavy Ion Drivers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8A5A25-7479-F14E-950F-785A7935B29F}"/>
                  </a:ext>
                </a:extLst>
              </p:cNvPr>
              <p:cNvSpPr>
                <a:spLocks noGrp="1"/>
              </p:cNvSpPr>
              <p:nvPr>
                <p:ph idx="1"/>
              </p:nvPr>
            </p:nvSpPr>
            <p:spPr>
              <a:xfrm>
                <a:off x="381000" y="1447800"/>
                <a:ext cx="8498080" cy="4465890"/>
              </a:xfrm>
            </p:spPr>
            <p:txBody>
              <a:bodyPr/>
              <a:lstStyle/>
              <a:p>
                <a:r>
                  <a:rPr lang="en-US" dirty="0"/>
                  <a:t>Currently only coaxial method has achieved velocities that meet the requirements for PLX and fusion experiments.</a:t>
                </a:r>
              </a:p>
              <a:p>
                <a:endParaRPr lang="en-US" dirty="0"/>
              </a:p>
              <a:p>
                <a:r>
                  <a:rPr lang="en-US" dirty="0"/>
                  <a:t>Densities of coaxial drivers have been recorded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 too low for PLX or fusion conditions.</a:t>
                </a:r>
              </a:p>
              <a:p>
                <a:endParaRPr lang="en-US" dirty="0"/>
              </a:p>
              <a:p>
                <a:r>
                  <a:rPr lang="en-US" dirty="0"/>
                  <a:t>Alternative method for heavy ion acceleration is being considered: Hall thruster-type acceleration.</a:t>
                </a:r>
              </a:p>
              <a:p>
                <a:endParaRPr lang="en-US" dirty="0"/>
              </a:p>
              <a:p>
                <a:r>
                  <a:rPr lang="en-US" dirty="0"/>
                  <a:t>Most powerful hall thruster-type: </a:t>
                </a:r>
                <a:r>
                  <a:rPr lang="en-US" dirty="0" err="1"/>
                  <a:t>Magnetoplasmadynamic</a:t>
                </a:r>
                <a:r>
                  <a:rPr lang="en-US" dirty="0"/>
                  <a:t> Thrusters</a:t>
                </a:r>
                <a:r>
                  <a:rPr lang="en-US" dirty="0">
                    <a:sym typeface="Wingdings" pitchFamily="2" charset="2"/>
                  </a:rPr>
                  <a:t>(MPD).</a:t>
                </a:r>
                <a:endParaRPr lang="en-US" dirty="0"/>
              </a:p>
              <a:p>
                <a:endParaRPr lang="en-US" dirty="0"/>
              </a:p>
            </p:txBody>
          </p:sp>
        </mc:Choice>
        <mc:Fallback>
          <p:sp>
            <p:nvSpPr>
              <p:cNvPr id="3" name="Content Placeholder 2">
                <a:extLst>
                  <a:ext uri="{FF2B5EF4-FFF2-40B4-BE49-F238E27FC236}">
                    <a16:creationId xmlns:a16="http://schemas.microsoft.com/office/drawing/2014/main" id="{0C8A5A25-7479-F14E-950F-785A7935B29F}"/>
                  </a:ext>
                </a:extLst>
              </p:cNvPr>
              <p:cNvSpPr>
                <a:spLocks noGrp="1" noRot="1" noChangeAspect="1" noMove="1" noResize="1" noEditPoints="1" noAdjustHandles="1" noChangeArrowheads="1" noChangeShapeType="1" noTextEdit="1"/>
              </p:cNvSpPr>
              <p:nvPr>
                <p:ph idx="1"/>
              </p:nvPr>
            </p:nvSpPr>
            <p:spPr>
              <a:xfrm>
                <a:off x="381000" y="1447800"/>
                <a:ext cx="8498080" cy="4465890"/>
              </a:xfrm>
              <a:blipFill>
                <a:blip r:embed="rId2"/>
                <a:stretch>
                  <a:fillRect l="-1045" t="-1420" r="-299" b="-51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4B13C0-037D-5341-9640-E44A0003EC41}"/>
              </a:ext>
            </a:extLst>
          </p:cNvPr>
          <p:cNvSpPr>
            <a:spLocks noGrp="1"/>
          </p:cNvSpPr>
          <p:nvPr>
            <p:ph type="sldNum" sz="quarter" idx="10"/>
          </p:nvPr>
        </p:nvSpPr>
        <p:spPr/>
        <p:txBody>
          <a:bodyPr/>
          <a:lstStyle/>
          <a:p>
            <a:pPr>
              <a:defRPr/>
            </a:pPr>
            <a:fld id="{2F6FF85D-730B-4B12-8B88-D2AEBA354849}" type="slidenum">
              <a:rPr lang="en-US" altLang="en-US" smtClean="0"/>
              <a:pPr>
                <a:defRPr/>
              </a:pPr>
              <a:t>7</a:t>
            </a:fld>
            <a:endParaRPr lang="en-US" altLang="en-US" dirty="0"/>
          </a:p>
        </p:txBody>
      </p:sp>
    </p:spTree>
    <p:extLst>
      <p:ext uri="{BB962C8B-B14F-4D97-AF65-F5344CB8AC3E}">
        <p14:creationId xmlns:p14="http://schemas.microsoft.com/office/powerpoint/2010/main" val="172966046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MPD Thrusters</a:t>
            </a:r>
          </a:p>
        </p:txBody>
      </p:sp>
      <p:pic>
        <p:nvPicPr>
          <p:cNvPr id="6" name="Content Placeholder 5" descr="Diagram, engineering drawing&#10;&#10;Description automatically generated">
            <a:extLst>
              <a:ext uri="{FF2B5EF4-FFF2-40B4-BE49-F238E27FC236}">
                <a16:creationId xmlns:a16="http://schemas.microsoft.com/office/drawing/2014/main" id="{74DE175E-07DA-414C-8116-EFF17902E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568" y="1159088"/>
            <a:ext cx="4976404" cy="2800410"/>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8644E7FF-F378-4F4B-88D0-2F1E8915E619}"/>
              </a:ext>
            </a:extLst>
          </p:cNvPr>
          <p:cNvSpPr txBox="1"/>
          <p:nvPr/>
        </p:nvSpPr>
        <p:spPr>
          <a:xfrm>
            <a:off x="360703" y="4298707"/>
            <a:ext cx="842259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Composed of a cathode placed at the center of the thruster axis and an anode that forms the outer wall of the thruster.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Electrons flow from the cathode to the anode, forming a current density that flows back from the anode to the cathode.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Two types of MPD: Self-field MPD and Applied Field MPD.</a:t>
            </a:r>
          </a:p>
        </p:txBody>
      </p:sp>
      <p:sp>
        <p:nvSpPr>
          <p:cNvPr id="8" name="TextBox 7">
            <a:extLst>
              <a:ext uri="{FF2B5EF4-FFF2-40B4-BE49-F238E27FC236}">
                <a16:creationId xmlns:a16="http://schemas.microsoft.com/office/drawing/2014/main" id="{F4489927-1CDD-1C42-9B7C-08EF3C80ACF4}"/>
              </a:ext>
            </a:extLst>
          </p:cNvPr>
          <p:cNvSpPr txBox="1"/>
          <p:nvPr/>
        </p:nvSpPr>
        <p:spPr>
          <a:xfrm>
            <a:off x="3538848" y="3951386"/>
            <a:ext cx="2066301" cy="276999"/>
          </a:xfrm>
          <a:prstGeom prst="rect">
            <a:avLst/>
          </a:prstGeom>
          <a:noFill/>
        </p:spPr>
        <p:txBody>
          <a:bodyPr wrap="square" rtlCol="0">
            <a:spAutoFit/>
          </a:bodyPr>
          <a:lstStyle/>
          <a:p>
            <a:r>
              <a:rPr lang="en-US" sz="1200" dirty="0"/>
              <a:t>Basic MPD Layout</a:t>
            </a:r>
          </a:p>
        </p:txBody>
      </p:sp>
    </p:spTree>
    <p:extLst>
      <p:ext uri="{BB962C8B-B14F-4D97-AF65-F5344CB8AC3E}">
        <p14:creationId xmlns:p14="http://schemas.microsoft.com/office/powerpoint/2010/main" val="56168126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Self-field MPD</a:t>
            </a:r>
          </a:p>
        </p:txBody>
      </p:sp>
      <p:pic>
        <p:nvPicPr>
          <p:cNvPr id="7" name="Content Placeholder 6" descr="Diagram, engineering drawing&#10;&#10;Description automatically generated">
            <a:extLst>
              <a:ext uri="{FF2B5EF4-FFF2-40B4-BE49-F238E27FC236}">
                <a16:creationId xmlns:a16="http://schemas.microsoft.com/office/drawing/2014/main" id="{178C2D40-6DA5-C447-B6A7-2313B3DACE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360" y="1180103"/>
            <a:ext cx="3736797" cy="2403607"/>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6451FF0A-5155-4047-8E51-2950BD95DEBE}"/>
              </a:ext>
            </a:extLst>
          </p:cNvPr>
          <p:cNvSpPr txBox="1"/>
          <p:nvPr/>
        </p:nvSpPr>
        <p:spPr>
          <a:xfrm>
            <a:off x="2905215" y="3583710"/>
            <a:ext cx="3560035" cy="276999"/>
          </a:xfrm>
          <a:prstGeom prst="rect">
            <a:avLst/>
          </a:prstGeom>
          <a:noFill/>
        </p:spPr>
        <p:txBody>
          <a:bodyPr wrap="square" rtlCol="0">
            <a:spAutoFit/>
          </a:bodyPr>
          <a:lstStyle/>
          <a:p>
            <a:r>
              <a:rPr lang="en-US" sz="1200" dirty="0"/>
              <a:t>Integrating Surfaces of Self-field MPD Thruster</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F8BEF0-26F4-7646-90A3-14435F375ACE}"/>
                  </a:ext>
                </a:extLst>
              </p:cNvPr>
              <p:cNvSpPr txBox="1"/>
              <p:nvPr/>
            </p:nvSpPr>
            <p:spPr>
              <a:xfrm>
                <a:off x="2473448" y="4012112"/>
                <a:ext cx="4197103" cy="265970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rPr>
                  <a:t>Magnetic Field:</a:t>
                </a:r>
              </a:p>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𝑐</m:t>
                                        </m:r>
                                      </m:sub>
                                      <m:sup>
                                        <m:r>
                                          <a:rPr lang="en-US" b="0" i="1" smtClean="0">
                                            <a:latin typeface="Cambria Math" panose="02040503050406030204" pitchFamily="18" charset="0"/>
                                            <a:ea typeface="Cambria Math" panose="02040503050406030204" pitchFamily="18" charset="0"/>
                                          </a:rPr>
                                          <m:t>2</m:t>
                                        </m:r>
                                      </m:sup>
                                    </m:sSubSup>
                                  </m:den>
                                </m:f>
                                <m:r>
                                  <m:rPr>
                                    <m:brk m:alnAt="7"/>
                                  </m:rPr>
                                  <a:rPr lang="en-US" b="0" i="1" smtClean="0">
                                    <a:latin typeface="Cambria Math" panose="02040503050406030204" pitchFamily="18" charset="0"/>
                                  </a:rPr>
                                  <m:t>𝑟</m:t>
                                </m:r>
                              </m:e>
                              <m:e>
                                <m:r>
                                  <a:rPr lang="en-US" b="0" i="1" smtClean="0">
                                    <a:latin typeface="Cambria Math" panose="02040503050406030204" pitchFamily="18" charset="0"/>
                                  </a:rPr>
                                  <m:t>𝑟</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den>
                                </m:f>
                              </m:e>
                              <m:e>
                                <m:r>
                                  <a:rPr lang="en-US" b="0" i="1" smtClean="0">
                                    <a:latin typeface="Cambria Math" panose="02040503050406030204" pitchFamily="18" charset="0"/>
                                  </a:rPr>
                                  <m:t>𝑟</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oMath>
                  </m:oMathPara>
                </a14:m>
                <a:endParaRPr lang="en-US" dirty="0"/>
              </a:p>
              <a:p>
                <a:pPr marL="285750" indent="-285750">
                  <a:buFont typeface="Arial" panose="020B0604020202020204" pitchFamily="34" charset="0"/>
                  <a:buChar char="•"/>
                </a:pPr>
                <a:r>
                  <a:rPr lang="en-US" dirty="0"/>
                  <a:t>Force exerted on plasma:</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r>
                        <a:rPr lang="en-US" b="0" i="1" smtClean="0">
                          <a:latin typeface="Cambria Math" panose="02040503050406030204" pitchFamily="18" charset="0"/>
                        </a:rPr>
                        <m:t>)</m:t>
                      </m:r>
                    </m:oMath>
                  </m:oMathPara>
                </a14:m>
                <a:endParaRPr lang="en-US" dirty="0"/>
              </a:p>
              <a:p>
                <a:endParaRPr lang="en-US" dirty="0"/>
              </a:p>
            </p:txBody>
          </p:sp>
        </mc:Choice>
        <mc:Fallback>
          <p:sp>
            <p:nvSpPr>
              <p:cNvPr id="9" name="TextBox 8">
                <a:extLst>
                  <a:ext uri="{FF2B5EF4-FFF2-40B4-BE49-F238E27FC236}">
                    <a16:creationId xmlns:a16="http://schemas.microsoft.com/office/drawing/2014/main" id="{08F8BEF0-26F4-7646-90A3-14435F375ACE}"/>
                  </a:ext>
                </a:extLst>
              </p:cNvPr>
              <p:cNvSpPr txBox="1">
                <a:spLocks noRot="1" noChangeAspect="1" noMove="1" noResize="1" noEditPoints="1" noAdjustHandles="1" noChangeArrowheads="1" noChangeShapeType="1" noTextEdit="1"/>
              </p:cNvSpPr>
              <p:nvPr/>
            </p:nvSpPr>
            <p:spPr>
              <a:xfrm>
                <a:off x="2473448" y="4012112"/>
                <a:ext cx="4197103" cy="2659702"/>
              </a:xfrm>
              <a:prstGeom prst="rect">
                <a:avLst/>
              </a:prstGeom>
              <a:blipFill>
                <a:blip r:embed="rId3"/>
                <a:stretch>
                  <a:fillRect l="-904" t="-948"/>
                </a:stretch>
              </a:blipFill>
            </p:spPr>
            <p:txBody>
              <a:bodyPr/>
              <a:lstStyle/>
              <a:p>
                <a:r>
                  <a:rPr lang="en-US">
                    <a:noFill/>
                  </a:rPr>
                  <a:t> </a:t>
                </a:r>
              </a:p>
            </p:txBody>
          </p:sp>
        </mc:Fallback>
      </mc:AlternateContent>
    </p:spTree>
    <p:extLst>
      <p:ext uri="{BB962C8B-B14F-4D97-AF65-F5344CB8AC3E}">
        <p14:creationId xmlns:p14="http://schemas.microsoft.com/office/powerpoint/2010/main" val="616731657"/>
      </p:ext>
    </p:extLst>
  </p:cSld>
  <p:clrMapOvr>
    <a:masterClrMapping/>
  </p:clrMapOvr>
  <p:transition/>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12790</TotalTime>
  <Words>3566</Words>
  <Application>Microsoft Macintosh PowerPoint</Application>
  <PresentationFormat>On-screen Show (4:3)</PresentationFormat>
  <Paragraphs>429</Paragraphs>
  <Slides>47</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47</vt:i4>
      </vt:variant>
    </vt:vector>
  </HeadingPairs>
  <TitlesOfParts>
    <vt:vector size="52" baseType="lpstr">
      <vt:lpstr>Arial</vt:lpstr>
      <vt:lpstr>Calibri</vt:lpstr>
      <vt:lpstr>Cambria Math</vt:lpstr>
      <vt:lpstr>2_Default Design</vt:lpstr>
      <vt:lpstr>3_Default Design</vt:lpstr>
      <vt:lpstr>PowerPoint Presentation</vt:lpstr>
      <vt:lpstr>Outline</vt:lpstr>
      <vt:lpstr>Research Goals</vt:lpstr>
      <vt:lpstr>PJMIF Process</vt:lpstr>
      <vt:lpstr>Plasma Drivers Overview</vt:lpstr>
      <vt:lpstr>Plasma Driver Requirements</vt:lpstr>
      <vt:lpstr>Heavy Ion Drivers</vt:lpstr>
      <vt:lpstr>MPD Thrusters</vt:lpstr>
      <vt:lpstr>Self-field MPD</vt:lpstr>
      <vt:lpstr>Applied Field MPD’s</vt:lpstr>
      <vt:lpstr>Swirling Motion</vt:lpstr>
      <vt:lpstr>Conductivity/Resistivity</vt:lpstr>
      <vt:lpstr>MHD Equations</vt:lpstr>
      <vt:lpstr>Steady-State MHD Equations</vt:lpstr>
      <vt:lpstr>Steady-State MHD Equations</vt:lpstr>
      <vt:lpstr>Steady-State MHD Numerical Method</vt:lpstr>
      <vt:lpstr>Conservative, Ideal MHD Equations</vt:lpstr>
      <vt:lpstr>Numerically Solving Conservative MHD Equations</vt:lpstr>
      <vt:lpstr>MUSCL Schemes</vt:lpstr>
      <vt:lpstr>Minmod Limiter</vt:lpstr>
      <vt:lpstr>Total Variation Diminishing Scheme</vt:lpstr>
      <vt:lpstr>Godunov Method</vt:lpstr>
      <vt:lpstr>Flux Solver: HLLD Scheme</vt:lpstr>
      <vt:lpstr>Resistive MHD</vt:lpstr>
      <vt:lpstr>Resistive Flux</vt:lpstr>
      <vt:lpstr>Steady-State MHD Results</vt:lpstr>
      <vt:lpstr>Steady-State MHD Results</vt:lpstr>
      <vt:lpstr>Steady-State MHD Results</vt:lpstr>
      <vt:lpstr>Limitations of Steady-State</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Limitations of this Model</vt:lpstr>
      <vt:lpstr>Limitations of this Model</vt:lpstr>
      <vt:lpstr>Conclusions</vt:lpstr>
      <vt:lpstr>Conclusions</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Earp-Pitkins</dc:creator>
  <cp:lastModifiedBy>Patrick Brown</cp:lastModifiedBy>
  <cp:revision>235</cp:revision>
  <dcterms:created xsi:type="dcterms:W3CDTF">2017-07-27T15:20:52Z</dcterms:created>
  <dcterms:modified xsi:type="dcterms:W3CDTF">2021-05-12T19:57:16Z</dcterms:modified>
</cp:coreProperties>
</file>